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11"/>
  </p:handoutMasterIdLst>
  <p:sldIdLst>
    <p:sldId id="256" r:id="rId2"/>
    <p:sldId id="261" r:id="rId3"/>
    <p:sldId id="263" r:id="rId4"/>
    <p:sldId id="265" r:id="rId5"/>
    <p:sldId id="266" r:id="rId6"/>
    <p:sldId id="262" r:id="rId7"/>
    <p:sldId id="268" r:id="rId8"/>
    <p:sldId id="264" r:id="rId9"/>
    <p:sldId id="26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D60F"/>
    <a:srgbClr val="3B69BB"/>
    <a:srgbClr val="002F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5618"/>
  </p:normalViewPr>
  <p:slideViewPr>
    <p:cSldViewPr snapToGrid="0" snapToObjects="1">
      <p:cViewPr varScale="1">
        <p:scale>
          <a:sx n="68" d="100"/>
          <a:sy n="68" d="100"/>
        </p:scale>
        <p:origin x="792" y="72"/>
      </p:cViewPr>
      <p:guideLst/>
    </p:cSldViewPr>
  </p:slideViewPr>
  <p:notesTextViewPr>
    <p:cViewPr>
      <p:scale>
        <a:sx n="1" d="1"/>
        <a:sy n="1" d="1"/>
      </p:scale>
      <p:origin x="0" y="0"/>
    </p:cViewPr>
  </p:notesTextViewPr>
  <p:notesViewPr>
    <p:cSldViewPr snapToGrid="0" snapToObjects="1"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7FB7D2-6ABE-1F39-3E2B-37E25DCA02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5639C47-3F5F-0451-C85C-AD624913E51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7EA88E-B735-42FB-BF83-FE2A981D7F2B}" type="datetimeFigureOut">
              <a:rPr lang="en-US" smtClean="0"/>
              <a:t>6/14/2022</a:t>
            </a:fld>
            <a:endParaRPr lang="en-US"/>
          </a:p>
        </p:txBody>
      </p:sp>
      <p:sp>
        <p:nvSpPr>
          <p:cNvPr id="4" name="Footer Placeholder 3">
            <a:extLst>
              <a:ext uri="{FF2B5EF4-FFF2-40B4-BE49-F238E27FC236}">
                <a16:creationId xmlns:a16="http://schemas.microsoft.com/office/drawing/2014/main" id="{8F77889A-1889-2B85-05BD-351E48862C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EAC731E-3CB8-72B7-0C92-AFB45DC6C1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634FD8-C4BA-4857-8F33-B4F475857734}" type="slidenum">
              <a:rPr lang="en-US" smtClean="0"/>
              <a:t>‹#›</a:t>
            </a:fld>
            <a:endParaRPr lang="en-US"/>
          </a:p>
        </p:txBody>
      </p:sp>
    </p:spTree>
    <p:extLst>
      <p:ext uri="{BB962C8B-B14F-4D97-AF65-F5344CB8AC3E}">
        <p14:creationId xmlns:p14="http://schemas.microsoft.com/office/powerpoint/2010/main" val="70286222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25745-B1E6-3D49-A291-AA6C16C115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195436-294A-5347-92D2-28F2F7BC68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51FE9D-ABDF-D541-ACD7-B12FF1C0C995}"/>
              </a:ext>
            </a:extLst>
          </p:cNvPr>
          <p:cNvSpPr>
            <a:spLocks noGrp="1"/>
          </p:cNvSpPr>
          <p:nvPr>
            <p:ph type="dt" sz="half" idx="10"/>
          </p:nvPr>
        </p:nvSpPr>
        <p:spPr/>
        <p:txBody>
          <a:bodyPr/>
          <a:lstStyle/>
          <a:p>
            <a:fld id="{FD77F8E5-42E4-E041-9289-AD4E6B195144}" type="datetimeFigureOut">
              <a:rPr lang="en-US" smtClean="0"/>
              <a:t>6/14/2022</a:t>
            </a:fld>
            <a:endParaRPr lang="en-US"/>
          </a:p>
        </p:txBody>
      </p:sp>
      <p:sp>
        <p:nvSpPr>
          <p:cNvPr id="5" name="Footer Placeholder 4">
            <a:extLst>
              <a:ext uri="{FF2B5EF4-FFF2-40B4-BE49-F238E27FC236}">
                <a16:creationId xmlns:a16="http://schemas.microsoft.com/office/drawing/2014/main" id="{D79C976D-B859-2747-BF45-658EBF54CB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C18576-C66C-3448-8567-DB10D30E9C56}"/>
              </a:ext>
            </a:extLst>
          </p:cNvPr>
          <p:cNvSpPr>
            <a:spLocks noGrp="1"/>
          </p:cNvSpPr>
          <p:nvPr>
            <p:ph type="sldNum" sz="quarter" idx="12"/>
          </p:nvPr>
        </p:nvSpPr>
        <p:spPr/>
        <p:txBody>
          <a:bodyPr/>
          <a:lstStyle/>
          <a:p>
            <a:fld id="{CE4008FE-3F58-6B42-9A4C-C41676BF2179}" type="slidenum">
              <a:rPr lang="en-US" smtClean="0"/>
              <a:t>‹#›</a:t>
            </a:fld>
            <a:endParaRPr lang="en-US"/>
          </a:p>
        </p:txBody>
      </p:sp>
    </p:spTree>
    <p:extLst>
      <p:ext uri="{BB962C8B-B14F-4D97-AF65-F5344CB8AC3E}">
        <p14:creationId xmlns:p14="http://schemas.microsoft.com/office/powerpoint/2010/main" val="1076962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555B2-343D-DB4D-855F-1BF891C10E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80CF30-604B-D04B-86C3-39478CF764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7A1B6-7613-CD41-8638-0365354B880D}"/>
              </a:ext>
            </a:extLst>
          </p:cNvPr>
          <p:cNvSpPr>
            <a:spLocks noGrp="1"/>
          </p:cNvSpPr>
          <p:nvPr>
            <p:ph type="dt" sz="half" idx="10"/>
          </p:nvPr>
        </p:nvSpPr>
        <p:spPr/>
        <p:txBody>
          <a:bodyPr/>
          <a:lstStyle/>
          <a:p>
            <a:fld id="{FD77F8E5-42E4-E041-9289-AD4E6B195144}" type="datetimeFigureOut">
              <a:rPr lang="en-US" smtClean="0"/>
              <a:t>6/14/2022</a:t>
            </a:fld>
            <a:endParaRPr lang="en-US"/>
          </a:p>
        </p:txBody>
      </p:sp>
      <p:sp>
        <p:nvSpPr>
          <p:cNvPr id="5" name="Footer Placeholder 4">
            <a:extLst>
              <a:ext uri="{FF2B5EF4-FFF2-40B4-BE49-F238E27FC236}">
                <a16:creationId xmlns:a16="http://schemas.microsoft.com/office/drawing/2014/main" id="{5436AE1C-5C57-6044-BA14-7F7F34948E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6348C-9234-9841-B4FB-6E4E51B82CA0}"/>
              </a:ext>
            </a:extLst>
          </p:cNvPr>
          <p:cNvSpPr>
            <a:spLocks noGrp="1"/>
          </p:cNvSpPr>
          <p:nvPr>
            <p:ph type="sldNum" sz="quarter" idx="12"/>
          </p:nvPr>
        </p:nvSpPr>
        <p:spPr/>
        <p:txBody>
          <a:bodyPr/>
          <a:lstStyle/>
          <a:p>
            <a:fld id="{CE4008FE-3F58-6B42-9A4C-C41676BF2179}" type="slidenum">
              <a:rPr lang="en-US" smtClean="0"/>
              <a:t>‹#›</a:t>
            </a:fld>
            <a:endParaRPr lang="en-US"/>
          </a:p>
        </p:txBody>
      </p:sp>
    </p:spTree>
    <p:extLst>
      <p:ext uri="{BB962C8B-B14F-4D97-AF65-F5344CB8AC3E}">
        <p14:creationId xmlns:p14="http://schemas.microsoft.com/office/powerpoint/2010/main" val="696585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B5EDF-9712-024A-92C3-41B352CDC5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1AB2CD-D52B-B64A-9156-67FA2899F4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5F9075-940A-3049-A9B1-CCF37131049D}"/>
              </a:ext>
            </a:extLst>
          </p:cNvPr>
          <p:cNvSpPr>
            <a:spLocks noGrp="1"/>
          </p:cNvSpPr>
          <p:nvPr>
            <p:ph type="dt" sz="half" idx="10"/>
          </p:nvPr>
        </p:nvSpPr>
        <p:spPr/>
        <p:txBody>
          <a:bodyPr/>
          <a:lstStyle/>
          <a:p>
            <a:fld id="{FD77F8E5-42E4-E041-9289-AD4E6B195144}" type="datetimeFigureOut">
              <a:rPr lang="en-US" smtClean="0"/>
              <a:t>6/14/2022</a:t>
            </a:fld>
            <a:endParaRPr lang="en-US"/>
          </a:p>
        </p:txBody>
      </p:sp>
      <p:sp>
        <p:nvSpPr>
          <p:cNvPr id="5" name="Footer Placeholder 4">
            <a:extLst>
              <a:ext uri="{FF2B5EF4-FFF2-40B4-BE49-F238E27FC236}">
                <a16:creationId xmlns:a16="http://schemas.microsoft.com/office/drawing/2014/main" id="{C0B05B35-6956-194F-8002-6D84288672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1E37BA-81EF-E744-BB4C-9039ABA7E400}"/>
              </a:ext>
            </a:extLst>
          </p:cNvPr>
          <p:cNvSpPr>
            <a:spLocks noGrp="1"/>
          </p:cNvSpPr>
          <p:nvPr>
            <p:ph type="sldNum" sz="quarter" idx="12"/>
          </p:nvPr>
        </p:nvSpPr>
        <p:spPr/>
        <p:txBody>
          <a:bodyPr/>
          <a:lstStyle/>
          <a:p>
            <a:fld id="{CE4008FE-3F58-6B42-9A4C-C41676BF2179}" type="slidenum">
              <a:rPr lang="en-US" smtClean="0"/>
              <a:t>‹#›</a:t>
            </a:fld>
            <a:endParaRPr lang="en-US"/>
          </a:p>
        </p:txBody>
      </p:sp>
    </p:spTree>
    <p:extLst>
      <p:ext uri="{BB962C8B-B14F-4D97-AF65-F5344CB8AC3E}">
        <p14:creationId xmlns:p14="http://schemas.microsoft.com/office/powerpoint/2010/main" val="1792480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584A8-B79F-8E45-9F99-07A3F0E69F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07A9CF-A223-E64E-B7F4-4F1A618AA8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2B395C-BE61-A346-848F-480D8E70347A}"/>
              </a:ext>
            </a:extLst>
          </p:cNvPr>
          <p:cNvSpPr>
            <a:spLocks noGrp="1"/>
          </p:cNvSpPr>
          <p:nvPr>
            <p:ph type="dt" sz="half" idx="10"/>
          </p:nvPr>
        </p:nvSpPr>
        <p:spPr/>
        <p:txBody>
          <a:bodyPr/>
          <a:lstStyle/>
          <a:p>
            <a:fld id="{FD77F8E5-42E4-E041-9289-AD4E6B195144}" type="datetimeFigureOut">
              <a:rPr lang="en-US" smtClean="0"/>
              <a:t>6/14/2022</a:t>
            </a:fld>
            <a:endParaRPr lang="en-US"/>
          </a:p>
        </p:txBody>
      </p:sp>
      <p:sp>
        <p:nvSpPr>
          <p:cNvPr id="5" name="Footer Placeholder 4">
            <a:extLst>
              <a:ext uri="{FF2B5EF4-FFF2-40B4-BE49-F238E27FC236}">
                <a16:creationId xmlns:a16="http://schemas.microsoft.com/office/drawing/2014/main" id="{E4BA9D83-2E3D-F040-ADA2-72050ABB13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758AFA-006B-CF45-A948-8059A57683DB}"/>
              </a:ext>
            </a:extLst>
          </p:cNvPr>
          <p:cNvSpPr>
            <a:spLocks noGrp="1"/>
          </p:cNvSpPr>
          <p:nvPr>
            <p:ph type="sldNum" sz="quarter" idx="12"/>
          </p:nvPr>
        </p:nvSpPr>
        <p:spPr/>
        <p:txBody>
          <a:bodyPr/>
          <a:lstStyle/>
          <a:p>
            <a:fld id="{CE4008FE-3F58-6B42-9A4C-C41676BF2179}" type="slidenum">
              <a:rPr lang="en-US" smtClean="0"/>
              <a:t>‹#›</a:t>
            </a:fld>
            <a:endParaRPr lang="en-US"/>
          </a:p>
        </p:txBody>
      </p:sp>
    </p:spTree>
    <p:extLst>
      <p:ext uri="{BB962C8B-B14F-4D97-AF65-F5344CB8AC3E}">
        <p14:creationId xmlns:p14="http://schemas.microsoft.com/office/powerpoint/2010/main" val="1016890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A2C71-9E57-3948-B961-6FEAF26CA7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BDF486-EF23-8B47-A1DE-EB88A877B8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C68856-AA97-0D42-A128-3963CF88F645}"/>
              </a:ext>
            </a:extLst>
          </p:cNvPr>
          <p:cNvSpPr>
            <a:spLocks noGrp="1"/>
          </p:cNvSpPr>
          <p:nvPr>
            <p:ph type="dt" sz="half" idx="10"/>
          </p:nvPr>
        </p:nvSpPr>
        <p:spPr/>
        <p:txBody>
          <a:bodyPr/>
          <a:lstStyle/>
          <a:p>
            <a:fld id="{FD77F8E5-42E4-E041-9289-AD4E6B195144}" type="datetimeFigureOut">
              <a:rPr lang="en-US" smtClean="0"/>
              <a:t>6/14/2022</a:t>
            </a:fld>
            <a:endParaRPr lang="en-US"/>
          </a:p>
        </p:txBody>
      </p:sp>
      <p:sp>
        <p:nvSpPr>
          <p:cNvPr id="5" name="Footer Placeholder 4">
            <a:extLst>
              <a:ext uri="{FF2B5EF4-FFF2-40B4-BE49-F238E27FC236}">
                <a16:creationId xmlns:a16="http://schemas.microsoft.com/office/drawing/2014/main" id="{7B7AF6AF-06C0-3C48-9BBD-60F204ECA3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DB0180-0EB6-0148-AF52-541D0D9F9709}"/>
              </a:ext>
            </a:extLst>
          </p:cNvPr>
          <p:cNvSpPr>
            <a:spLocks noGrp="1"/>
          </p:cNvSpPr>
          <p:nvPr>
            <p:ph type="sldNum" sz="quarter" idx="12"/>
          </p:nvPr>
        </p:nvSpPr>
        <p:spPr/>
        <p:txBody>
          <a:bodyPr/>
          <a:lstStyle/>
          <a:p>
            <a:fld id="{CE4008FE-3F58-6B42-9A4C-C41676BF2179}" type="slidenum">
              <a:rPr lang="en-US" smtClean="0"/>
              <a:t>‹#›</a:t>
            </a:fld>
            <a:endParaRPr lang="en-US"/>
          </a:p>
        </p:txBody>
      </p:sp>
    </p:spTree>
    <p:extLst>
      <p:ext uri="{BB962C8B-B14F-4D97-AF65-F5344CB8AC3E}">
        <p14:creationId xmlns:p14="http://schemas.microsoft.com/office/powerpoint/2010/main" val="263303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4FBEB-D940-3B49-B5EB-E8AF72D34D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8398A9-D677-4947-9202-82818549E3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9DE337-04CC-B84E-A53A-2DDA145F19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B7BC0B-C897-C940-9C68-7CBBBD9E4F13}"/>
              </a:ext>
            </a:extLst>
          </p:cNvPr>
          <p:cNvSpPr>
            <a:spLocks noGrp="1"/>
          </p:cNvSpPr>
          <p:nvPr>
            <p:ph type="dt" sz="half" idx="10"/>
          </p:nvPr>
        </p:nvSpPr>
        <p:spPr/>
        <p:txBody>
          <a:bodyPr/>
          <a:lstStyle/>
          <a:p>
            <a:fld id="{FD77F8E5-42E4-E041-9289-AD4E6B195144}" type="datetimeFigureOut">
              <a:rPr lang="en-US" smtClean="0"/>
              <a:t>6/14/2022</a:t>
            </a:fld>
            <a:endParaRPr lang="en-US"/>
          </a:p>
        </p:txBody>
      </p:sp>
      <p:sp>
        <p:nvSpPr>
          <p:cNvPr id="6" name="Footer Placeholder 5">
            <a:extLst>
              <a:ext uri="{FF2B5EF4-FFF2-40B4-BE49-F238E27FC236}">
                <a16:creationId xmlns:a16="http://schemas.microsoft.com/office/drawing/2014/main" id="{A2C5986C-86B4-354F-92BD-AB8E5D9EF9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7BAFC3-96BB-D54C-9C21-B567F094E78D}"/>
              </a:ext>
            </a:extLst>
          </p:cNvPr>
          <p:cNvSpPr>
            <a:spLocks noGrp="1"/>
          </p:cNvSpPr>
          <p:nvPr>
            <p:ph type="sldNum" sz="quarter" idx="12"/>
          </p:nvPr>
        </p:nvSpPr>
        <p:spPr/>
        <p:txBody>
          <a:bodyPr/>
          <a:lstStyle/>
          <a:p>
            <a:fld id="{CE4008FE-3F58-6B42-9A4C-C41676BF2179}" type="slidenum">
              <a:rPr lang="en-US" smtClean="0"/>
              <a:t>‹#›</a:t>
            </a:fld>
            <a:endParaRPr lang="en-US"/>
          </a:p>
        </p:txBody>
      </p:sp>
    </p:spTree>
    <p:extLst>
      <p:ext uri="{BB962C8B-B14F-4D97-AF65-F5344CB8AC3E}">
        <p14:creationId xmlns:p14="http://schemas.microsoft.com/office/powerpoint/2010/main" val="2819002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2CDE9-1A61-634E-A63F-397737EC74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7FFCED-2C43-D643-B62B-33633D1A9B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68974F-293E-ED41-90C4-361EEF4A08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F4DAE7-E5D0-6B4C-B310-662EC835B4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B32CA4-345D-A645-B12F-66B42A52FD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BB76D7-4B89-F743-AD14-EF4832A40076}"/>
              </a:ext>
            </a:extLst>
          </p:cNvPr>
          <p:cNvSpPr>
            <a:spLocks noGrp="1"/>
          </p:cNvSpPr>
          <p:nvPr>
            <p:ph type="dt" sz="half" idx="10"/>
          </p:nvPr>
        </p:nvSpPr>
        <p:spPr/>
        <p:txBody>
          <a:bodyPr/>
          <a:lstStyle/>
          <a:p>
            <a:fld id="{FD77F8E5-42E4-E041-9289-AD4E6B195144}" type="datetimeFigureOut">
              <a:rPr lang="en-US" smtClean="0"/>
              <a:t>6/14/2022</a:t>
            </a:fld>
            <a:endParaRPr lang="en-US"/>
          </a:p>
        </p:txBody>
      </p:sp>
      <p:sp>
        <p:nvSpPr>
          <p:cNvPr id="8" name="Footer Placeholder 7">
            <a:extLst>
              <a:ext uri="{FF2B5EF4-FFF2-40B4-BE49-F238E27FC236}">
                <a16:creationId xmlns:a16="http://schemas.microsoft.com/office/drawing/2014/main" id="{35C945CA-EA13-7A4D-98FC-D0C2416FCB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C1D377-31C9-634D-A672-C2A23E71FD34}"/>
              </a:ext>
            </a:extLst>
          </p:cNvPr>
          <p:cNvSpPr>
            <a:spLocks noGrp="1"/>
          </p:cNvSpPr>
          <p:nvPr>
            <p:ph type="sldNum" sz="quarter" idx="12"/>
          </p:nvPr>
        </p:nvSpPr>
        <p:spPr/>
        <p:txBody>
          <a:bodyPr/>
          <a:lstStyle/>
          <a:p>
            <a:fld id="{CE4008FE-3F58-6B42-9A4C-C41676BF2179}" type="slidenum">
              <a:rPr lang="en-US" smtClean="0"/>
              <a:t>‹#›</a:t>
            </a:fld>
            <a:endParaRPr lang="en-US"/>
          </a:p>
        </p:txBody>
      </p:sp>
    </p:spTree>
    <p:extLst>
      <p:ext uri="{BB962C8B-B14F-4D97-AF65-F5344CB8AC3E}">
        <p14:creationId xmlns:p14="http://schemas.microsoft.com/office/powerpoint/2010/main" val="520206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358BD-9608-4F4A-9473-283E9D4070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DDCF91-D4AE-8441-B37A-7F4658E64CF7}"/>
              </a:ext>
            </a:extLst>
          </p:cNvPr>
          <p:cNvSpPr>
            <a:spLocks noGrp="1"/>
          </p:cNvSpPr>
          <p:nvPr>
            <p:ph type="dt" sz="half" idx="10"/>
          </p:nvPr>
        </p:nvSpPr>
        <p:spPr/>
        <p:txBody>
          <a:bodyPr/>
          <a:lstStyle/>
          <a:p>
            <a:fld id="{FD77F8E5-42E4-E041-9289-AD4E6B195144}" type="datetimeFigureOut">
              <a:rPr lang="en-US" smtClean="0"/>
              <a:t>6/14/2022</a:t>
            </a:fld>
            <a:endParaRPr lang="en-US"/>
          </a:p>
        </p:txBody>
      </p:sp>
      <p:sp>
        <p:nvSpPr>
          <p:cNvPr id="4" name="Footer Placeholder 3">
            <a:extLst>
              <a:ext uri="{FF2B5EF4-FFF2-40B4-BE49-F238E27FC236}">
                <a16:creationId xmlns:a16="http://schemas.microsoft.com/office/drawing/2014/main" id="{974DB589-0693-AF41-B252-8A7DDF64AB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0210FF-E974-C943-B389-0B2B5DE7C50A}"/>
              </a:ext>
            </a:extLst>
          </p:cNvPr>
          <p:cNvSpPr>
            <a:spLocks noGrp="1"/>
          </p:cNvSpPr>
          <p:nvPr>
            <p:ph type="sldNum" sz="quarter" idx="12"/>
          </p:nvPr>
        </p:nvSpPr>
        <p:spPr/>
        <p:txBody>
          <a:bodyPr/>
          <a:lstStyle/>
          <a:p>
            <a:fld id="{CE4008FE-3F58-6B42-9A4C-C41676BF2179}" type="slidenum">
              <a:rPr lang="en-US" smtClean="0"/>
              <a:t>‹#›</a:t>
            </a:fld>
            <a:endParaRPr lang="en-US"/>
          </a:p>
        </p:txBody>
      </p:sp>
    </p:spTree>
    <p:extLst>
      <p:ext uri="{BB962C8B-B14F-4D97-AF65-F5344CB8AC3E}">
        <p14:creationId xmlns:p14="http://schemas.microsoft.com/office/powerpoint/2010/main" val="2259498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BC6F12-CF1B-1E41-8CB1-85DC8A1D6CC7}"/>
              </a:ext>
            </a:extLst>
          </p:cNvPr>
          <p:cNvSpPr>
            <a:spLocks noGrp="1"/>
          </p:cNvSpPr>
          <p:nvPr>
            <p:ph type="dt" sz="half" idx="10"/>
          </p:nvPr>
        </p:nvSpPr>
        <p:spPr/>
        <p:txBody>
          <a:bodyPr/>
          <a:lstStyle/>
          <a:p>
            <a:fld id="{FD77F8E5-42E4-E041-9289-AD4E6B195144}" type="datetimeFigureOut">
              <a:rPr lang="en-US" smtClean="0"/>
              <a:t>6/14/2022</a:t>
            </a:fld>
            <a:endParaRPr lang="en-US"/>
          </a:p>
        </p:txBody>
      </p:sp>
      <p:sp>
        <p:nvSpPr>
          <p:cNvPr id="3" name="Footer Placeholder 2">
            <a:extLst>
              <a:ext uri="{FF2B5EF4-FFF2-40B4-BE49-F238E27FC236}">
                <a16:creationId xmlns:a16="http://schemas.microsoft.com/office/drawing/2014/main" id="{552C1088-97B7-EC4E-B85E-908CB0D2D6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061163-862D-F84A-AD7C-C913BE4CF9C9}"/>
              </a:ext>
            </a:extLst>
          </p:cNvPr>
          <p:cNvSpPr>
            <a:spLocks noGrp="1"/>
          </p:cNvSpPr>
          <p:nvPr>
            <p:ph type="sldNum" sz="quarter" idx="12"/>
          </p:nvPr>
        </p:nvSpPr>
        <p:spPr/>
        <p:txBody>
          <a:bodyPr/>
          <a:lstStyle/>
          <a:p>
            <a:fld id="{CE4008FE-3F58-6B42-9A4C-C41676BF2179}" type="slidenum">
              <a:rPr lang="en-US" smtClean="0"/>
              <a:t>‹#›</a:t>
            </a:fld>
            <a:endParaRPr lang="en-US"/>
          </a:p>
        </p:txBody>
      </p:sp>
    </p:spTree>
    <p:extLst>
      <p:ext uri="{BB962C8B-B14F-4D97-AF65-F5344CB8AC3E}">
        <p14:creationId xmlns:p14="http://schemas.microsoft.com/office/powerpoint/2010/main" val="1115847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BFF8B-172F-6147-BCE8-1BB804DF8E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CD624B-15A6-5A4D-BC0A-DC14E342E1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A25C32-A3D0-8F47-924E-6C2CE1BEF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E0ECEE-F7CC-CB44-B104-DDD1652E4B25}"/>
              </a:ext>
            </a:extLst>
          </p:cNvPr>
          <p:cNvSpPr>
            <a:spLocks noGrp="1"/>
          </p:cNvSpPr>
          <p:nvPr>
            <p:ph type="dt" sz="half" idx="10"/>
          </p:nvPr>
        </p:nvSpPr>
        <p:spPr/>
        <p:txBody>
          <a:bodyPr/>
          <a:lstStyle/>
          <a:p>
            <a:fld id="{FD77F8E5-42E4-E041-9289-AD4E6B195144}" type="datetimeFigureOut">
              <a:rPr lang="en-US" smtClean="0"/>
              <a:t>6/14/2022</a:t>
            </a:fld>
            <a:endParaRPr lang="en-US"/>
          </a:p>
        </p:txBody>
      </p:sp>
      <p:sp>
        <p:nvSpPr>
          <p:cNvPr id="6" name="Footer Placeholder 5">
            <a:extLst>
              <a:ext uri="{FF2B5EF4-FFF2-40B4-BE49-F238E27FC236}">
                <a16:creationId xmlns:a16="http://schemas.microsoft.com/office/drawing/2014/main" id="{8D785BB4-3456-CD4B-8F02-3B203FFDFC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73A4BD-9827-FA48-B700-AA516DC1A098}"/>
              </a:ext>
            </a:extLst>
          </p:cNvPr>
          <p:cNvSpPr>
            <a:spLocks noGrp="1"/>
          </p:cNvSpPr>
          <p:nvPr>
            <p:ph type="sldNum" sz="quarter" idx="12"/>
          </p:nvPr>
        </p:nvSpPr>
        <p:spPr/>
        <p:txBody>
          <a:bodyPr/>
          <a:lstStyle/>
          <a:p>
            <a:fld id="{CE4008FE-3F58-6B42-9A4C-C41676BF2179}" type="slidenum">
              <a:rPr lang="en-US" smtClean="0"/>
              <a:t>‹#›</a:t>
            </a:fld>
            <a:endParaRPr lang="en-US"/>
          </a:p>
        </p:txBody>
      </p:sp>
    </p:spTree>
    <p:extLst>
      <p:ext uri="{BB962C8B-B14F-4D97-AF65-F5344CB8AC3E}">
        <p14:creationId xmlns:p14="http://schemas.microsoft.com/office/powerpoint/2010/main" val="212465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07864-E1C9-AF41-912C-29B14FC270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36FAF1-8124-F846-BB10-E63872D37F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312FD6-BA37-4B46-9BE8-1CCD6565AB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2BA690-4F1C-6644-9F34-F2FDBDF2675B}"/>
              </a:ext>
            </a:extLst>
          </p:cNvPr>
          <p:cNvSpPr>
            <a:spLocks noGrp="1"/>
          </p:cNvSpPr>
          <p:nvPr>
            <p:ph type="dt" sz="half" idx="10"/>
          </p:nvPr>
        </p:nvSpPr>
        <p:spPr/>
        <p:txBody>
          <a:bodyPr/>
          <a:lstStyle/>
          <a:p>
            <a:fld id="{FD77F8E5-42E4-E041-9289-AD4E6B195144}" type="datetimeFigureOut">
              <a:rPr lang="en-US" smtClean="0"/>
              <a:t>6/14/2022</a:t>
            </a:fld>
            <a:endParaRPr lang="en-US"/>
          </a:p>
        </p:txBody>
      </p:sp>
      <p:sp>
        <p:nvSpPr>
          <p:cNvPr id="6" name="Footer Placeholder 5">
            <a:extLst>
              <a:ext uri="{FF2B5EF4-FFF2-40B4-BE49-F238E27FC236}">
                <a16:creationId xmlns:a16="http://schemas.microsoft.com/office/drawing/2014/main" id="{E81803E4-1C0F-7349-B970-F62C05C7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7627DD-D8F2-574B-B222-05E25BA266DC}"/>
              </a:ext>
            </a:extLst>
          </p:cNvPr>
          <p:cNvSpPr>
            <a:spLocks noGrp="1"/>
          </p:cNvSpPr>
          <p:nvPr>
            <p:ph type="sldNum" sz="quarter" idx="12"/>
          </p:nvPr>
        </p:nvSpPr>
        <p:spPr/>
        <p:txBody>
          <a:bodyPr/>
          <a:lstStyle/>
          <a:p>
            <a:fld id="{CE4008FE-3F58-6B42-9A4C-C41676BF2179}" type="slidenum">
              <a:rPr lang="en-US" smtClean="0"/>
              <a:t>‹#›</a:t>
            </a:fld>
            <a:endParaRPr lang="en-US"/>
          </a:p>
        </p:txBody>
      </p:sp>
    </p:spTree>
    <p:extLst>
      <p:ext uri="{BB962C8B-B14F-4D97-AF65-F5344CB8AC3E}">
        <p14:creationId xmlns:p14="http://schemas.microsoft.com/office/powerpoint/2010/main" val="164419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64BCFD-6AC1-644A-8DD6-30E019317C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F7F840-FBC0-9B4C-92FB-8248FAE99B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710F3-C451-0149-AFA5-B71F9ED2E5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77F8E5-42E4-E041-9289-AD4E6B195144}" type="datetimeFigureOut">
              <a:rPr lang="en-US" smtClean="0"/>
              <a:t>6/14/2022</a:t>
            </a:fld>
            <a:endParaRPr lang="en-US"/>
          </a:p>
        </p:txBody>
      </p:sp>
      <p:sp>
        <p:nvSpPr>
          <p:cNvPr id="5" name="Footer Placeholder 4">
            <a:extLst>
              <a:ext uri="{FF2B5EF4-FFF2-40B4-BE49-F238E27FC236}">
                <a16:creationId xmlns:a16="http://schemas.microsoft.com/office/drawing/2014/main" id="{45476767-B19B-6243-A9BE-24413B650A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E8315C-0C44-2644-89C5-9B1E9C7C8D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4008FE-3F58-6B42-9A4C-C41676BF2179}" type="slidenum">
              <a:rPr lang="en-US" smtClean="0"/>
              <a:t>‹#›</a:t>
            </a:fld>
            <a:endParaRPr lang="en-US"/>
          </a:p>
        </p:txBody>
      </p:sp>
    </p:spTree>
    <p:extLst>
      <p:ext uri="{BB962C8B-B14F-4D97-AF65-F5344CB8AC3E}">
        <p14:creationId xmlns:p14="http://schemas.microsoft.com/office/powerpoint/2010/main" val="1674156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 Id="rId5" Type="http://schemas.openxmlformats.org/officeDocument/2006/relationships/image" Target="../media/image6.emf"/><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emf"/><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6A7F07-C959-15E2-2C90-3794335D02A3}"/>
              </a:ext>
            </a:extLst>
          </p:cNvPr>
          <p:cNvSpPr txBox="1"/>
          <p:nvPr/>
        </p:nvSpPr>
        <p:spPr>
          <a:xfrm>
            <a:off x="0" y="0"/>
            <a:ext cx="12192000" cy="6858000"/>
          </a:xfrm>
          <a:prstGeom prst="rect">
            <a:avLst/>
          </a:prstGeom>
          <a:solidFill>
            <a:srgbClr val="002060"/>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8EC4B897-F5D5-344A-ADC3-D0C463AB57D3}"/>
              </a:ext>
            </a:extLst>
          </p:cNvPr>
          <p:cNvSpPr txBox="1"/>
          <p:nvPr/>
        </p:nvSpPr>
        <p:spPr>
          <a:xfrm>
            <a:off x="297080" y="543455"/>
            <a:ext cx="6141920" cy="1200329"/>
          </a:xfrm>
          <a:prstGeom prst="rect">
            <a:avLst/>
          </a:prstGeom>
          <a:noFill/>
        </p:spPr>
        <p:txBody>
          <a:bodyPr wrap="square" rtlCol="0">
            <a:spAutoFit/>
          </a:bodyPr>
          <a:lstStyle/>
          <a:p>
            <a:pPr algn="ctr"/>
            <a:r>
              <a:rPr lang="en-US" sz="3600" dirty="0">
                <a:solidFill>
                  <a:schemeClr val="bg1"/>
                </a:solidFill>
                <a:latin typeface="Times New Roman" panose="02020603050405020304" pitchFamily="18" charset="0"/>
                <a:cs typeface="Times New Roman" panose="02020603050405020304" pitchFamily="18" charset="0"/>
              </a:rPr>
              <a:t>$470,000 First Mortgage Loan</a:t>
            </a:r>
          </a:p>
          <a:p>
            <a:pPr algn="ctr"/>
            <a:r>
              <a:rPr lang="en-US" sz="3600" dirty="0">
                <a:solidFill>
                  <a:schemeClr val="bg1"/>
                </a:solidFill>
                <a:latin typeface="Times New Roman" panose="02020603050405020304" pitchFamily="18" charset="0"/>
                <a:cs typeface="Times New Roman" panose="02020603050405020304" pitchFamily="18" charset="0"/>
              </a:rPr>
              <a:t>Participations</a:t>
            </a:r>
          </a:p>
        </p:txBody>
      </p:sp>
      <p:cxnSp>
        <p:nvCxnSpPr>
          <p:cNvPr id="13" name="Straight Connector 12">
            <a:extLst>
              <a:ext uri="{FF2B5EF4-FFF2-40B4-BE49-F238E27FC236}">
                <a16:creationId xmlns:a16="http://schemas.microsoft.com/office/drawing/2014/main" id="{DD5DB537-D5C5-C346-907F-37F8CD73E96E}"/>
              </a:ext>
            </a:extLst>
          </p:cNvPr>
          <p:cNvCxnSpPr>
            <a:cxnSpLocks/>
          </p:cNvCxnSpPr>
          <p:nvPr/>
        </p:nvCxnSpPr>
        <p:spPr>
          <a:xfrm>
            <a:off x="640080" y="1743784"/>
            <a:ext cx="545592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3501144F-FCC4-5A4F-88B5-696D3FAB4FB5}"/>
              </a:ext>
            </a:extLst>
          </p:cNvPr>
          <p:cNvSpPr txBox="1"/>
          <p:nvPr/>
        </p:nvSpPr>
        <p:spPr>
          <a:xfrm>
            <a:off x="806834" y="2372970"/>
            <a:ext cx="5289166" cy="3600986"/>
          </a:xfrm>
          <a:prstGeom prst="rect">
            <a:avLst/>
          </a:prstGeom>
          <a:noFill/>
        </p:spPr>
        <p:txBody>
          <a:bodyPr wrap="square" rtlCol="0">
            <a:spAutoFit/>
          </a:bodyPr>
          <a:lstStyle/>
          <a:p>
            <a:pPr algn="ctr"/>
            <a:r>
              <a:rPr lang="en-US" sz="2400" dirty="0">
                <a:solidFill>
                  <a:srgbClr val="002060"/>
                </a:solidFill>
              </a:rPr>
              <a:t>7 </a:t>
            </a:r>
            <a:r>
              <a:rPr lang="en-US" sz="2400" dirty="0">
                <a:solidFill>
                  <a:schemeClr val="bg1"/>
                </a:solidFill>
              </a:rPr>
              <a:t>7 Kent Road, New Milford, CT</a:t>
            </a:r>
          </a:p>
          <a:p>
            <a:pPr algn="ctr"/>
            <a:r>
              <a:rPr lang="en-US" sz="2400">
                <a:solidFill>
                  <a:schemeClr val="bg1"/>
                </a:solidFill>
              </a:rPr>
              <a:t>3,134 </a:t>
            </a:r>
            <a:r>
              <a:rPr lang="en-US" sz="2400" dirty="0">
                <a:solidFill>
                  <a:schemeClr val="bg1"/>
                </a:solidFill>
              </a:rPr>
              <a:t>SF Prime Office Space</a:t>
            </a:r>
          </a:p>
          <a:p>
            <a:pPr algn="ctr"/>
            <a:endParaRPr lang="en-US" sz="2400" dirty="0">
              <a:solidFill>
                <a:schemeClr val="bg1"/>
              </a:solidFill>
            </a:endParaRPr>
          </a:p>
          <a:p>
            <a:pPr algn="ctr"/>
            <a:r>
              <a:rPr lang="en-US" sz="2400" dirty="0">
                <a:solidFill>
                  <a:schemeClr val="bg1"/>
                </a:solidFill>
                <a:latin typeface="Times New Roman" panose="02020603050405020304" pitchFamily="18" charset="0"/>
                <a:cs typeface="Times New Roman" panose="02020603050405020304" pitchFamily="18" charset="0"/>
              </a:rPr>
              <a:t>Four Arrow Funding Inc.</a:t>
            </a:r>
          </a:p>
          <a:p>
            <a:pPr algn="ctr"/>
            <a:r>
              <a:rPr lang="en-US" sz="3600" b="1" dirty="0">
                <a:solidFill>
                  <a:schemeClr val="bg1"/>
                </a:solidFill>
                <a:latin typeface="Times New Roman" panose="02020603050405020304" pitchFamily="18" charset="0"/>
                <a:cs typeface="Times New Roman" panose="02020603050405020304" pitchFamily="18" charset="0"/>
              </a:rPr>
              <a:t>Issuer</a:t>
            </a:r>
          </a:p>
          <a:p>
            <a:pPr algn="ctr"/>
            <a:endParaRPr lang="en-US" sz="2400" dirty="0">
              <a:solidFill>
                <a:schemeClr val="bg1"/>
              </a:solidFill>
              <a:latin typeface="Times New Roman" panose="02020603050405020304" pitchFamily="18" charset="0"/>
              <a:cs typeface="Times New Roman" panose="02020603050405020304" pitchFamily="18" charset="0"/>
            </a:endParaRPr>
          </a:p>
          <a:p>
            <a:pPr algn="ctr"/>
            <a:r>
              <a:rPr lang="en-US" sz="2400" dirty="0">
                <a:solidFill>
                  <a:schemeClr val="bg1"/>
                </a:solidFill>
                <a:latin typeface="Times New Roman" panose="02020603050405020304" pitchFamily="18" charset="0"/>
                <a:cs typeface="Times New Roman" panose="02020603050405020304" pitchFamily="18" charset="0"/>
              </a:rPr>
              <a:t>Prepaid Interest for Six (6) Months </a:t>
            </a:r>
          </a:p>
          <a:p>
            <a:pPr algn="ctr"/>
            <a:endParaRPr lang="en-US" sz="2400" dirty="0">
              <a:solidFill>
                <a:schemeClr val="bg1"/>
              </a:solidFill>
            </a:endParaRPr>
          </a:p>
          <a:p>
            <a:pPr algn="ctr"/>
            <a:r>
              <a:rPr lang="en-US" sz="2400" dirty="0">
                <a:solidFill>
                  <a:schemeClr val="bg1"/>
                </a:solidFill>
              </a:rPr>
              <a:t> </a:t>
            </a:r>
          </a:p>
        </p:txBody>
      </p:sp>
      <p:pic>
        <p:nvPicPr>
          <p:cNvPr id="12" name="Picture 11">
            <a:extLst>
              <a:ext uri="{FF2B5EF4-FFF2-40B4-BE49-F238E27FC236}">
                <a16:creationId xmlns:a16="http://schemas.microsoft.com/office/drawing/2014/main" id="{FD3BC7EF-D47F-0154-678E-BE943F7C7907}"/>
              </a:ext>
            </a:extLst>
          </p:cNvPr>
          <p:cNvPicPr>
            <a:picLocks noChangeAspect="1"/>
          </p:cNvPicPr>
          <p:nvPr/>
        </p:nvPicPr>
        <p:blipFill rotWithShape="1">
          <a:blip r:embed="rId2"/>
          <a:srcRect l="26384" t="12531" r="10460" b="30628"/>
          <a:stretch/>
        </p:blipFill>
        <p:spPr>
          <a:xfrm>
            <a:off x="7037129" y="747409"/>
            <a:ext cx="4514791" cy="2806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33C2F683-BF58-D699-C96D-349B8C574086}"/>
              </a:ext>
            </a:extLst>
          </p:cNvPr>
          <p:cNvSpPr txBox="1"/>
          <p:nvPr/>
        </p:nvSpPr>
        <p:spPr>
          <a:xfrm>
            <a:off x="7834926" y="6352320"/>
            <a:ext cx="3499779" cy="276999"/>
          </a:xfrm>
          <a:prstGeom prst="rect">
            <a:avLst/>
          </a:prstGeom>
          <a:noFill/>
          <a:ln>
            <a:noFill/>
          </a:ln>
        </p:spPr>
        <p:txBody>
          <a:bodyPr wrap="square" rtlCol="0">
            <a:spAutoFit/>
          </a:bodyPr>
          <a:lstStyle/>
          <a:p>
            <a:r>
              <a:rPr lang="en-US" sz="12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en-US" sz="1000" dirty="0">
                <a:ln>
                  <a:solidFill>
                    <a:schemeClr val="bg1"/>
                  </a:solidFill>
                </a:ln>
                <a:solidFill>
                  <a:schemeClr val="bg1"/>
                </a:solidFill>
                <a:latin typeface="Times New Roman" panose="02020603050405020304" pitchFamily="18" charset="0"/>
                <a:cs typeface="Times New Roman" panose="02020603050405020304" pitchFamily="18" charset="0"/>
              </a:rPr>
              <a:t>1345 Avenue of the Americas, New York NY 10105</a:t>
            </a:r>
          </a:p>
        </p:txBody>
      </p:sp>
      <p:pic>
        <p:nvPicPr>
          <p:cNvPr id="14" name="Picture 13">
            <a:extLst>
              <a:ext uri="{FF2B5EF4-FFF2-40B4-BE49-F238E27FC236}">
                <a16:creationId xmlns:a16="http://schemas.microsoft.com/office/drawing/2014/main" id="{63DF463B-6F32-20CA-265B-09A363358BB1}"/>
              </a:ext>
            </a:extLst>
          </p:cNvPr>
          <p:cNvPicPr>
            <a:picLocks noChangeAspect="1"/>
          </p:cNvPicPr>
          <p:nvPr/>
        </p:nvPicPr>
        <p:blipFill rotWithShape="1">
          <a:blip r:embed="rId3">
            <a:clrChange>
              <a:clrFrom>
                <a:srgbClr val="001030"/>
              </a:clrFrom>
              <a:clrTo>
                <a:srgbClr val="001030">
                  <a:alpha val="0"/>
                </a:srgbClr>
              </a:clrTo>
            </a:clrChange>
          </a:blip>
          <a:srcRect l="12797" r="13146" b="27208"/>
          <a:stretch/>
        </p:blipFill>
        <p:spPr>
          <a:xfrm>
            <a:off x="7177245" y="3785617"/>
            <a:ext cx="4234558" cy="2566704"/>
          </a:xfrm>
          <a:custGeom>
            <a:avLst/>
            <a:gdLst/>
            <a:ahLst/>
            <a:cxnLst/>
            <a:rect l="l" t="t" r="r" b="b"/>
            <a:pathLst>
              <a:path w="4636009" h="5032375">
                <a:moveTo>
                  <a:pt x="0" y="0"/>
                </a:moveTo>
                <a:lnTo>
                  <a:pt x="4636009" y="0"/>
                </a:lnTo>
                <a:lnTo>
                  <a:pt x="4636009" y="5032375"/>
                </a:lnTo>
                <a:lnTo>
                  <a:pt x="0" y="5032375"/>
                </a:lnTo>
                <a:close/>
              </a:path>
            </a:pathLst>
          </a:custGeom>
          <a:effectLst>
            <a:innerShdw blurRad="63500" dist="50800" dir="13500000">
              <a:prstClr val="black">
                <a:alpha val="50000"/>
              </a:prstClr>
            </a:innerShdw>
          </a:effectLst>
        </p:spPr>
      </p:pic>
      <p:pic>
        <p:nvPicPr>
          <p:cNvPr id="19" name="Picture 18">
            <a:extLst>
              <a:ext uri="{FF2B5EF4-FFF2-40B4-BE49-F238E27FC236}">
                <a16:creationId xmlns:a16="http://schemas.microsoft.com/office/drawing/2014/main" id="{66667A8F-6779-9442-A2FD-EAD4F36F3386}"/>
              </a:ext>
            </a:extLst>
          </p:cNvPr>
          <p:cNvPicPr>
            <a:picLocks noChangeAspect="1"/>
          </p:cNvPicPr>
          <p:nvPr/>
        </p:nvPicPr>
        <p:blipFill rotWithShape="1">
          <a:blip r:embed="rId4"/>
          <a:srcRect t="73740"/>
          <a:stretch/>
        </p:blipFill>
        <p:spPr>
          <a:xfrm>
            <a:off x="7885607" y="4807730"/>
            <a:ext cx="2739721" cy="706102"/>
          </a:xfrm>
          <a:custGeom>
            <a:avLst/>
            <a:gdLst>
              <a:gd name="connsiteX0" fmla="*/ 0 w 2739721"/>
              <a:gd name="connsiteY0" fmla="*/ 0 h 706102"/>
              <a:gd name="connsiteX1" fmla="*/ 602739 w 2739721"/>
              <a:gd name="connsiteY1" fmla="*/ 0 h 706102"/>
              <a:gd name="connsiteX2" fmla="*/ 1178080 w 2739721"/>
              <a:gd name="connsiteY2" fmla="*/ 0 h 706102"/>
              <a:gd name="connsiteX3" fmla="*/ 1753421 w 2739721"/>
              <a:gd name="connsiteY3" fmla="*/ 0 h 706102"/>
              <a:gd name="connsiteX4" fmla="*/ 2219174 w 2739721"/>
              <a:gd name="connsiteY4" fmla="*/ 0 h 706102"/>
              <a:gd name="connsiteX5" fmla="*/ 2739721 w 2739721"/>
              <a:gd name="connsiteY5" fmla="*/ 0 h 706102"/>
              <a:gd name="connsiteX6" fmla="*/ 2739721 w 2739721"/>
              <a:gd name="connsiteY6" fmla="*/ 360112 h 706102"/>
              <a:gd name="connsiteX7" fmla="*/ 2739721 w 2739721"/>
              <a:gd name="connsiteY7" fmla="*/ 706102 h 706102"/>
              <a:gd name="connsiteX8" fmla="*/ 2191777 w 2739721"/>
              <a:gd name="connsiteY8" fmla="*/ 706102 h 706102"/>
              <a:gd name="connsiteX9" fmla="*/ 1726024 w 2739721"/>
              <a:gd name="connsiteY9" fmla="*/ 706102 h 706102"/>
              <a:gd name="connsiteX10" fmla="*/ 1260272 w 2739721"/>
              <a:gd name="connsiteY10" fmla="*/ 706102 h 706102"/>
              <a:gd name="connsiteX11" fmla="*/ 684930 w 2739721"/>
              <a:gd name="connsiteY11" fmla="*/ 706102 h 706102"/>
              <a:gd name="connsiteX12" fmla="*/ 0 w 2739721"/>
              <a:gd name="connsiteY12" fmla="*/ 706102 h 706102"/>
              <a:gd name="connsiteX13" fmla="*/ 0 w 2739721"/>
              <a:gd name="connsiteY13" fmla="*/ 338929 h 706102"/>
              <a:gd name="connsiteX14" fmla="*/ 0 w 2739721"/>
              <a:gd name="connsiteY14" fmla="*/ 0 h 70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9721" h="706102" fill="none" extrusionOk="0">
                <a:moveTo>
                  <a:pt x="0" y="0"/>
                </a:moveTo>
                <a:cubicBezTo>
                  <a:pt x="275683" y="-36473"/>
                  <a:pt x="435214" y="12986"/>
                  <a:pt x="602739" y="0"/>
                </a:cubicBezTo>
                <a:cubicBezTo>
                  <a:pt x="770264" y="-12986"/>
                  <a:pt x="1039656" y="26932"/>
                  <a:pt x="1178080" y="0"/>
                </a:cubicBezTo>
                <a:cubicBezTo>
                  <a:pt x="1316504" y="-26932"/>
                  <a:pt x="1638051" y="27692"/>
                  <a:pt x="1753421" y="0"/>
                </a:cubicBezTo>
                <a:cubicBezTo>
                  <a:pt x="1868791" y="-27692"/>
                  <a:pt x="2073694" y="17350"/>
                  <a:pt x="2219174" y="0"/>
                </a:cubicBezTo>
                <a:cubicBezTo>
                  <a:pt x="2364654" y="-17350"/>
                  <a:pt x="2499688" y="21247"/>
                  <a:pt x="2739721" y="0"/>
                </a:cubicBezTo>
                <a:cubicBezTo>
                  <a:pt x="2752452" y="82785"/>
                  <a:pt x="2707984" y="243500"/>
                  <a:pt x="2739721" y="360112"/>
                </a:cubicBezTo>
                <a:cubicBezTo>
                  <a:pt x="2771458" y="476724"/>
                  <a:pt x="2701605" y="618658"/>
                  <a:pt x="2739721" y="706102"/>
                </a:cubicBezTo>
                <a:cubicBezTo>
                  <a:pt x="2475272" y="736023"/>
                  <a:pt x="2385363" y="672612"/>
                  <a:pt x="2191777" y="706102"/>
                </a:cubicBezTo>
                <a:cubicBezTo>
                  <a:pt x="1998191" y="739592"/>
                  <a:pt x="1870635" y="669115"/>
                  <a:pt x="1726024" y="706102"/>
                </a:cubicBezTo>
                <a:cubicBezTo>
                  <a:pt x="1581413" y="743089"/>
                  <a:pt x="1392416" y="680556"/>
                  <a:pt x="1260272" y="706102"/>
                </a:cubicBezTo>
                <a:cubicBezTo>
                  <a:pt x="1128128" y="731648"/>
                  <a:pt x="836521" y="691725"/>
                  <a:pt x="684930" y="706102"/>
                </a:cubicBezTo>
                <a:cubicBezTo>
                  <a:pt x="533339" y="720479"/>
                  <a:pt x="193551" y="678494"/>
                  <a:pt x="0" y="706102"/>
                </a:cubicBezTo>
                <a:cubicBezTo>
                  <a:pt x="-23191" y="630715"/>
                  <a:pt x="16242" y="467372"/>
                  <a:pt x="0" y="338929"/>
                </a:cubicBezTo>
                <a:cubicBezTo>
                  <a:pt x="-16242" y="210486"/>
                  <a:pt x="38764" y="82207"/>
                  <a:pt x="0" y="0"/>
                </a:cubicBezTo>
                <a:close/>
              </a:path>
              <a:path w="2739721" h="706102" stroke="0" extrusionOk="0">
                <a:moveTo>
                  <a:pt x="0" y="0"/>
                </a:moveTo>
                <a:cubicBezTo>
                  <a:pt x="249771" y="-4840"/>
                  <a:pt x="267354" y="27938"/>
                  <a:pt x="520547" y="0"/>
                </a:cubicBezTo>
                <a:cubicBezTo>
                  <a:pt x="773740" y="-27938"/>
                  <a:pt x="892868" y="45781"/>
                  <a:pt x="986300" y="0"/>
                </a:cubicBezTo>
                <a:cubicBezTo>
                  <a:pt x="1079732" y="-45781"/>
                  <a:pt x="1341453" y="2472"/>
                  <a:pt x="1589038" y="0"/>
                </a:cubicBezTo>
                <a:cubicBezTo>
                  <a:pt x="1836623" y="-2472"/>
                  <a:pt x="1906548" y="8189"/>
                  <a:pt x="2109585" y="0"/>
                </a:cubicBezTo>
                <a:cubicBezTo>
                  <a:pt x="2312622" y="-8189"/>
                  <a:pt x="2598369" y="16210"/>
                  <a:pt x="2739721" y="0"/>
                </a:cubicBezTo>
                <a:cubicBezTo>
                  <a:pt x="2757667" y="157960"/>
                  <a:pt x="2724912" y="240495"/>
                  <a:pt x="2739721" y="367173"/>
                </a:cubicBezTo>
                <a:cubicBezTo>
                  <a:pt x="2754530" y="493851"/>
                  <a:pt x="2718922" y="564032"/>
                  <a:pt x="2739721" y="706102"/>
                </a:cubicBezTo>
                <a:cubicBezTo>
                  <a:pt x="2490236" y="752183"/>
                  <a:pt x="2383610" y="686154"/>
                  <a:pt x="2191777" y="706102"/>
                </a:cubicBezTo>
                <a:cubicBezTo>
                  <a:pt x="1999944" y="726050"/>
                  <a:pt x="1928410" y="654568"/>
                  <a:pt x="1726024" y="706102"/>
                </a:cubicBezTo>
                <a:cubicBezTo>
                  <a:pt x="1523638" y="757636"/>
                  <a:pt x="1337226" y="683124"/>
                  <a:pt x="1178080" y="706102"/>
                </a:cubicBezTo>
                <a:cubicBezTo>
                  <a:pt x="1018934" y="729080"/>
                  <a:pt x="896576" y="671403"/>
                  <a:pt x="630136" y="706102"/>
                </a:cubicBezTo>
                <a:cubicBezTo>
                  <a:pt x="363696" y="740801"/>
                  <a:pt x="285875" y="655281"/>
                  <a:pt x="0" y="706102"/>
                </a:cubicBezTo>
                <a:cubicBezTo>
                  <a:pt x="-8493" y="554297"/>
                  <a:pt x="20667" y="488137"/>
                  <a:pt x="0" y="338929"/>
                </a:cubicBezTo>
                <a:cubicBezTo>
                  <a:pt x="-20667" y="189721"/>
                  <a:pt x="33733" y="158025"/>
                  <a:pt x="0" y="0"/>
                </a:cubicBezTo>
                <a:close/>
              </a:path>
            </a:pathLst>
          </a:custGeom>
          <a:solidFill>
            <a:srgbClr val="002F8E">
              <a:alpha val="34000"/>
            </a:srgbClr>
          </a:solid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innerShdw blurRad="63500" dist="50800" dir="13500000">
              <a:prstClr val="black">
                <a:alpha val="50000"/>
              </a:prstClr>
            </a:innerShdw>
          </a:effectLst>
        </p:spPr>
      </p:pic>
    </p:spTree>
    <p:extLst>
      <p:ext uri="{BB962C8B-B14F-4D97-AF65-F5344CB8AC3E}">
        <p14:creationId xmlns:p14="http://schemas.microsoft.com/office/powerpoint/2010/main" val="1051714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DE2E3B95-03A8-E27B-5784-EB7B82BA5AD4}"/>
              </a:ext>
            </a:extLst>
          </p:cNvPr>
          <p:cNvSpPr txBox="1"/>
          <p:nvPr/>
        </p:nvSpPr>
        <p:spPr>
          <a:xfrm>
            <a:off x="6178805" y="37616"/>
            <a:ext cx="6013194" cy="1490422"/>
          </a:xfrm>
          <a:custGeom>
            <a:avLst/>
            <a:gdLst>
              <a:gd name="connsiteX0" fmla="*/ 0 w 8624352"/>
              <a:gd name="connsiteY0" fmla="*/ 0 h 2974157"/>
              <a:gd name="connsiteX1" fmla="*/ 8624352 w 8624352"/>
              <a:gd name="connsiteY1" fmla="*/ 0 h 2974157"/>
              <a:gd name="connsiteX2" fmla="*/ 8624352 w 8624352"/>
              <a:gd name="connsiteY2" fmla="*/ 2974157 h 2974157"/>
              <a:gd name="connsiteX3" fmla="*/ 0 w 8624352"/>
              <a:gd name="connsiteY3" fmla="*/ 2974157 h 2974157"/>
              <a:gd name="connsiteX4" fmla="*/ 0 w 8624352"/>
              <a:gd name="connsiteY4" fmla="*/ 0 h 2974157"/>
              <a:gd name="connsiteX0" fmla="*/ 2375555 w 8624352"/>
              <a:gd name="connsiteY0" fmla="*/ 9427 h 2974157"/>
              <a:gd name="connsiteX1" fmla="*/ 8624352 w 8624352"/>
              <a:gd name="connsiteY1" fmla="*/ 0 h 2974157"/>
              <a:gd name="connsiteX2" fmla="*/ 8624352 w 8624352"/>
              <a:gd name="connsiteY2" fmla="*/ 2974157 h 2974157"/>
              <a:gd name="connsiteX3" fmla="*/ 0 w 8624352"/>
              <a:gd name="connsiteY3" fmla="*/ 2974157 h 2974157"/>
              <a:gd name="connsiteX4" fmla="*/ 2375555 w 8624352"/>
              <a:gd name="connsiteY4" fmla="*/ 9427 h 2974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352" h="2974157">
                <a:moveTo>
                  <a:pt x="2375555" y="9427"/>
                </a:moveTo>
                <a:lnTo>
                  <a:pt x="8624352" y="0"/>
                </a:lnTo>
                <a:lnTo>
                  <a:pt x="8624352" y="2974157"/>
                </a:lnTo>
                <a:lnTo>
                  <a:pt x="0" y="2974157"/>
                </a:lnTo>
                <a:lnTo>
                  <a:pt x="2375555" y="9427"/>
                </a:lnTo>
                <a:close/>
              </a:path>
            </a:pathLst>
          </a:custGeom>
          <a:solidFill>
            <a:schemeClr val="accent4"/>
          </a:solidFill>
          <a:ln>
            <a:solidFill>
              <a:schemeClr val="tx1"/>
            </a:solidFill>
          </a:ln>
          <a:effectLst/>
        </p:spPr>
        <p:txBody>
          <a:bodyPr wrap="square" rtlCol="0">
            <a:spAutoFit/>
          </a:bodyPr>
          <a:lstStyle/>
          <a:p>
            <a:endParaRPr lang="en-US" dirty="0"/>
          </a:p>
        </p:txBody>
      </p:sp>
      <p:sp>
        <p:nvSpPr>
          <p:cNvPr id="8" name="Freeform: Shape 7">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40BF962F-4C6F-461E-86F2-C43F56CC9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E94A4F7-38E4-45EA-8E2E-CE1B5766B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43A858B4-1BC0-2A4B-A5BC-A22B7F21E1E9}"/>
              </a:ext>
            </a:extLst>
          </p:cNvPr>
          <p:cNvSpPr txBox="1"/>
          <p:nvPr/>
        </p:nvSpPr>
        <p:spPr>
          <a:xfrm>
            <a:off x="838200" y="2173288"/>
            <a:ext cx="3603171" cy="3639684"/>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1200" dirty="0">
              <a:solidFill>
                <a:srgbClr val="FFFFFF"/>
              </a:solidFill>
            </a:endParaRPr>
          </a:p>
          <a:p>
            <a:pPr indent="-228600">
              <a:lnSpc>
                <a:spcPct val="90000"/>
              </a:lnSpc>
              <a:spcAft>
                <a:spcPts val="600"/>
              </a:spcAft>
              <a:buFont typeface="Arial" panose="020B0604020202020204" pitchFamily="34" charset="0"/>
              <a:buChar char="•"/>
            </a:pPr>
            <a:endParaRPr lang="en-US" sz="1200" dirty="0">
              <a:solidFill>
                <a:srgbClr val="FFFFFF"/>
              </a:solidFill>
            </a:endParaRPr>
          </a:p>
          <a:p>
            <a:pPr indent="-228600">
              <a:lnSpc>
                <a:spcPct val="90000"/>
              </a:lnSpc>
              <a:spcAft>
                <a:spcPts val="600"/>
              </a:spcAft>
              <a:buFont typeface="Arial" panose="020B0604020202020204" pitchFamily="34" charset="0"/>
              <a:buChar char="•"/>
            </a:pPr>
            <a:endParaRPr lang="en-US" sz="700" dirty="0">
              <a:solidFill>
                <a:srgbClr val="FFFFFF"/>
              </a:solidFill>
            </a:endParaRPr>
          </a:p>
        </p:txBody>
      </p:sp>
      <p:sp>
        <p:nvSpPr>
          <p:cNvPr id="5" name="TextBox 4">
            <a:extLst>
              <a:ext uri="{FF2B5EF4-FFF2-40B4-BE49-F238E27FC236}">
                <a16:creationId xmlns:a16="http://schemas.microsoft.com/office/drawing/2014/main" id="{732D5AA9-3384-E4D4-4192-FE2372F99C99}"/>
              </a:ext>
            </a:extLst>
          </p:cNvPr>
          <p:cNvSpPr txBox="1"/>
          <p:nvPr/>
        </p:nvSpPr>
        <p:spPr>
          <a:xfrm>
            <a:off x="6869230" y="101624"/>
            <a:ext cx="5074531" cy="1600438"/>
          </a:xfrm>
          <a:prstGeom prst="rect">
            <a:avLst/>
          </a:prstGeom>
          <a:noFill/>
        </p:spPr>
        <p:txBody>
          <a:bodyPr wrap="square" rtlCol="0">
            <a:spAutoFit/>
          </a:bodyPr>
          <a:lstStyle/>
          <a:p>
            <a:pPr algn="just"/>
            <a:r>
              <a:rPr lang="en-US" sz="1600" b="1" dirty="0">
                <a:latin typeface="Times New Roman" panose="02020603050405020304" pitchFamily="18" charset="0"/>
                <a:cs typeface="Times New Roman" panose="02020603050405020304" pitchFamily="18" charset="0"/>
              </a:rPr>
              <a:t>Overview.  </a:t>
            </a:r>
            <a:r>
              <a:rPr lang="en-US" sz="1600" dirty="0">
                <a:latin typeface="Times New Roman" panose="02020603050405020304" pitchFamily="18" charset="0"/>
                <a:cs typeface="Times New Roman" panose="02020603050405020304" pitchFamily="18" charset="0"/>
              </a:rPr>
              <a:t>Four Arrow Funding Inc. (the “</a:t>
            </a:r>
            <a:r>
              <a:rPr lang="en-US" sz="1600" b="1" dirty="0">
                <a:latin typeface="Times New Roman" panose="02020603050405020304" pitchFamily="18" charset="0"/>
                <a:cs typeface="Times New Roman" panose="02020603050405020304" pitchFamily="18" charset="0"/>
              </a:rPr>
              <a:t>Lender</a:t>
            </a:r>
            <a:r>
              <a:rPr lang="en-US" sz="1600" dirty="0">
                <a:latin typeface="Times New Roman" panose="02020603050405020304" pitchFamily="18" charset="0"/>
                <a:cs typeface="Times New Roman" panose="02020603050405020304" pitchFamily="18" charset="0"/>
              </a:rPr>
              <a:t>”) is providing a $470,000 16% first mortgage loan (the “</a:t>
            </a:r>
            <a:r>
              <a:rPr lang="en-US" sz="1600" b="1" dirty="0">
                <a:latin typeface="Times New Roman" panose="02020603050405020304" pitchFamily="18" charset="0"/>
                <a:cs typeface="Times New Roman" panose="02020603050405020304" pitchFamily="18" charset="0"/>
              </a:rPr>
              <a:t>Loan</a:t>
            </a:r>
            <a:r>
              <a:rPr lang="en-US" sz="1600" dirty="0">
                <a:latin typeface="Times New Roman" panose="02020603050405020304" pitchFamily="18" charset="0"/>
                <a:cs typeface="Times New Roman" panose="02020603050405020304" pitchFamily="18" charset="0"/>
              </a:rPr>
              <a:t>”) secured by the 3,134 SF office property at 7 Kent Road, New Milford CT (the “</a:t>
            </a:r>
            <a:r>
              <a:rPr lang="en-US" sz="1600" b="1" dirty="0">
                <a:latin typeface="Times New Roman" panose="02020603050405020304" pitchFamily="18" charset="0"/>
                <a:cs typeface="Times New Roman" panose="02020603050405020304" pitchFamily="18" charset="0"/>
              </a:rPr>
              <a:t>Property</a:t>
            </a:r>
            <a:r>
              <a:rPr lang="en-US" sz="1600" dirty="0">
                <a:latin typeface="Times New Roman" panose="02020603050405020304" pitchFamily="18" charset="0"/>
                <a:cs typeface="Times New Roman" panose="02020603050405020304" pitchFamily="18" charset="0"/>
              </a:rPr>
              <a:t>”) to an entity formed by Thomas </a:t>
            </a:r>
            <a:r>
              <a:rPr lang="en-US" sz="1600" dirty="0" err="1">
                <a:latin typeface="Times New Roman" panose="02020603050405020304" pitchFamily="18" charset="0"/>
                <a:cs typeface="Times New Roman" panose="02020603050405020304" pitchFamily="18" charset="0"/>
              </a:rPr>
              <a:t>Maira</a:t>
            </a:r>
            <a:r>
              <a:rPr lang="en-US" sz="1600" dirty="0">
                <a:latin typeface="Times New Roman" panose="02020603050405020304" pitchFamily="18" charset="0"/>
                <a:cs typeface="Times New Roman" panose="02020603050405020304" pitchFamily="18" charset="0"/>
              </a:rPr>
              <a:t> (the “</a:t>
            </a:r>
            <a:r>
              <a:rPr lang="en-US" sz="1600" b="1" dirty="0">
                <a:latin typeface="Times New Roman" panose="02020603050405020304" pitchFamily="18" charset="0"/>
                <a:cs typeface="Times New Roman" panose="02020603050405020304" pitchFamily="18" charset="0"/>
              </a:rPr>
              <a:t>Borrower</a:t>
            </a:r>
            <a:r>
              <a:rPr lang="en-US" sz="1600" dirty="0">
                <a:latin typeface="Times New Roman" panose="02020603050405020304" pitchFamily="18" charset="0"/>
                <a:cs typeface="Times New Roman" panose="02020603050405020304" pitchFamily="18" charset="0"/>
              </a:rPr>
              <a:t>”) . </a:t>
            </a:r>
          </a:p>
          <a:p>
            <a:pPr algn="just"/>
            <a:endParaRPr lang="en-US" dirty="0"/>
          </a:p>
        </p:txBody>
      </p:sp>
      <p:sp>
        <p:nvSpPr>
          <p:cNvPr id="9" name="TextBox 8">
            <a:extLst>
              <a:ext uri="{FF2B5EF4-FFF2-40B4-BE49-F238E27FC236}">
                <a16:creationId xmlns:a16="http://schemas.microsoft.com/office/drawing/2014/main" id="{B05AEDC7-3C82-EB7A-C8D4-999D7DDC3B38}"/>
              </a:ext>
            </a:extLst>
          </p:cNvPr>
          <p:cNvSpPr txBox="1"/>
          <p:nvPr/>
        </p:nvSpPr>
        <p:spPr>
          <a:xfrm>
            <a:off x="5705148" y="2924136"/>
            <a:ext cx="6326173" cy="1077218"/>
          </a:xfrm>
          <a:prstGeom prst="rect">
            <a:avLst/>
          </a:prstGeom>
          <a:noFill/>
        </p:spPr>
        <p:txBody>
          <a:bodyPr wrap="square" rtlCol="0">
            <a:spAutoFit/>
          </a:bodyPr>
          <a:lstStyle/>
          <a:p>
            <a:pPr algn="just"/>
            <a:r>
              <a:rPr lang="en-US" sz="1600" dirty="0">
                <a:latin typeface="Times New Roman" panose="02020603050405020304" pitchFamily="18" charset="0"/>
                <a:cs typeface="Times New Roman" panose="02020603050405020304" pitchFamily="18" charset="0"/>
              </a:rPr>
              <a:t>Thomas is an attorney working at DLA Piper. Thomas is one of the attorneys that the Lender uses for their legal work. The likelihood of default is very low resulting from the relationship. The Lender is secured at approximately 75.0% Loan to costs. </a:t>
            </a:r>
            <a:endParaRPr lang="en-US" dirty="0"/>
          </a:p>
        </p:txBody>
      </p:sp>
      <p:sp>
        <p:nvSpPr>
          <p:cNvPr id="6" name="TextBox 5">
            <a:extLst>
              <a:ext uri="{FF2B5EF4-FFF2-40B4-BE49-F238E27FC236}">
                <a16:creationId xmlns:a16="http://schemas.microsoft.com/office/drawing/2014/main" id="{76DE5078-6CB3-5FEE-D302-81622572F828}"/>
              </a:ext>
            </a:extLst>
          </p:cNvPr>
          <p:cNvSpPr txBox="1"/>
          <p:nvPr/>
        </p:nvSpPr>
        <p:spPr>
          <a:xfrm>
            <a:off x="5205746" y="4089389"/>
            <a:ext cx="6825575" cy="978729"/>
          </a:xfrm>
          <a:prstGeom prst="rect">
            <a:avLst/>
          </a:prstGeom>
          <a:noFill/>
        </p:spPr>
        <p:txBody>
          <a:bodyPr wrap="square" rtlCol="0">
            <a:spAutoFit/>
          </a:bodyPr>
          <a:lstStyle/>
          <a:p>
            <a:pPr algn="just">
              <a:lnSpc>
                <a:spcPct val="90000"/>
              </a:lnSpc>
              <a:spcAft>
                <a:spcPts val="600"/>
              </a:spcAft>
            </a:pPr>
            <a:r>
              <a:rPr lang="en-US" sz="1600" b="1" dirty="0">
                <a:latin typeface="Times New Roman" panose="02020603050405020304" pitchFamily="18" charset="0"/>
                <a:cs typeface="Times New Roman" panose="02020603050405020304" pitchFamily="18" charset="0"/>
              </a:rPr>
              <a:t>Loan Term.</a:t>
            </a:r>
            <a:r>
              <a:rPr lang="en-US" sz="1600" dirty="0">
                <a:latin typeface="Times New Roman" panose="02020603050405020304" pitchFamily="18" charset="0"/>
                <a:cs typeface="Times New Roman" panose="02020603050405020304" pitchFamily="18" charset="0"/>
              </a:rPr>
              <a:t> The gross funded amount of the Loan is $470,000 less closing costs and interest reserve. The Loan term is one (1) year with the right to extend for six (6) months for a fee of $15,000. The is a first mortgage loan so the risk of principal loss is reduced.</a:t>
            </a:r>
          </a:p>
        </p:txBody>
      </p:sp>
      <p:sp>
        <p:nvSpPr>
          <p:cNvPr id="13" name="TextBox 12">
            <a:extLst>
              <a:ext uri="{FF2B5EF4-FFF2-40B4-BE49-F238E27FC236}">
                <a16:creationId xmlns:a16="http://schemas.microsoft.com/office/drawing/2014/main" id="{8916C413-8BBA-4376-B4E3-9DB66C5A491F}"/>
              </a:ext>
            </a:extLst>
          </p:cNvPr>
          <p:cNvSpPr txBox="1"/>
          <p:nvPr/>
        </p:nvSpPr>
        <p:spPr>
          <a:xfrm>
            <a:off x="73825" y="4718953"/>
            <a:ext cx="3987537" cy="2139047"/>
          </a:xfrm>
          <a:prstGeom prst="rect">
            <a:avLst/>
          </a:prstGeom>
          <a:noFill/>
        </p:spPr>
        <p:txBody>
          <a:bodyPr wrap="square" rtlCol="0">
            <a:spAutoFit/>
          </a:bodyPr>
          <a:lstStyle/>
          <a:p>
            <a:pPr algn="just"/>
            <a:r>
              <a:rPr lang="en-US" sz="1600" dirty="0">
                <a:solidFill>
                  <a:srgbClr val="FFFFFF"/>
                </a:solidFill>
                <a:latin typeface="Times New Roman" panose="02020603050405020304" pitchFamily="18" charset="0"/>
                <a:cs typeface="Times New Roman" panose="02020603050405020304" pitchFamily="18" charset="0"/>
              </a:rPr>
              <a:t>The Property has been recently renovated with all new electrical, plumbing, HVAC, siding, and a new front door, while the roof is only a few years old. </a:t>
            </a:r>
          </a:p>
          <a:p>
            <a:pPr algn="just">
              <a:spcBef>
                <a:spcPts val="600"/>
              </a:spcBef>
            </a:pPr>
            <a:r>
              <a:rPr lang="en-US" sz="1600" dirty="0">
                <a:solidFill>
                  <a:srgbClr val="FFFFFF"/>
                </a:solidFill>
                <a:latin typeface="Times New Roman" panose="02020603050405020304" pitchFamily="18" charset="0"/>
                <a:cs typeface="Times New Roman" panose="02020603050405020304" pitchFamily="18" charset="0"/>
              </a:rPr>
              <a:t>The interior fit-out is unfinished but set up</a:t>
            </a:r>
          </a:p>
          <a:p>
            <a:pPr algn="just"/>
            <a:r>
              <a:rPr lang="en-US" sz="1600" dirty="0">
                <a:solidFill>
                  <a:srgbClr val="FFFFFF"/>
                </a:solidFill>
                <a:latin typeface="Times New Roman" panose="02020603050405020304" pitchFamily="18" charset="0"/>
                <a:cs typeface="Times New Roman" panose="02020603050405020304" pitchFamily="18" charset="0"/>
              </a:rPr>
              <a:t>for use as a salon/spa with plenty of</a:t>
            </a:r>
          </a:p>
          <a:p>
            <a:pPr algn="just"/>
            <a:r>
              <a:rPr lang="en-US" sz="1600" dirty="0">
                <a:solidFill>
                  <a:srgbClr val="FFFFFF"/>
                </a:solidFill>
                <a:latin typeface="Times New Roman" panose="02020603050405020304" pitchFamily="18" charset="0"/>
                <a:cs typeface="Times New Roman" panose="02020603050405020304" pitchFamily="18" charset="0"/>
              </a:rPr>
              <a:t>plumbing and small rooms for spa </a:t>
            </a:r>
          </a:p>
          <a:p>
            <a:pPr algn="just"/>
            <a:r>
              <a:rPr lang="en-US" sz="1600" dirty="0">
                <a:solidFill>
                  <a:srgbClr val="FFFFFF"/>
                </a:solidFill>
                <a:latin typeface="Times New Roman" panose="02020603050405020304" pitchFamily="18" charset="0"/>
                <a:cs typeface="Times New Roman" panose="02020603050405020304" pitchFamily="18" charset="0"/>
              </a:rPr>
              <a:t>treatments. </a:t>
            </a:r>
          </a:p>
        </p:txBody>
      </p:sp>
      <p:sp>
        <p:nvSpPr>
          <p:cNvPr id="14" name="TextBox 13">
            <a:extLst>
              <a:ext uri="{FF2B5EF4-FFF2-40B4-BE49-F238E27FC236}">
                <a16:creationId xmlns:a16="http://schemas.microsoft.com/office/drawing/2014/main" id="{AB53E3F2-F65B-5811-CD03-255ED8018020}"/>
              </a:ext>
            </a:extLst>
          </p:cNvPr>
          <p:cNvSpPr txBox="1"/>
          <p:nvPr/>
        </p:nvSpPr>
        <p:spPr>
          <a:xfrm>
            <a:off x="4613985" y="5090949"/>
            <a:ext cx="7411518" cy="1643527"/>
          </a:xfrm>
          <a:prstGeom prst="rect">
            <a:avLst/>
          </a:prstGeom>
          <a:noFill/>
        </p:spPr>
        <p:txBody>
          <a:bodyPr wrap="square" rtlCol="0">
            <a:spAutoFit/>
          </a:bodyPr>
          <a:lstStyle/>
          <a:p>
            <a:pPr algn="just">
              <a:lnSpc>
                <a:spcPct val="90000"/>
              </a:lnSpc>
              <a:spcAft>
                <a:spcPts val="600"/>
              </a:spcAft>
            </a:pPr>
            <a:r>
              <a:rPr lang="en-US" sz="1600" b="1" dirty="0">
                <a:latin typeface="Times New Roman" panose="02020603050405020304" pitchFamily="18" charset="0"/>
                <a:cs typeface="Times New Roman" panose="02020603050405020304" pitchFamily="18" charset="0"/>
              </a:rPr>
              <a:t>Participations.  </a:t>
            </a:r>
            <a:r>
              <a:rPr lang="en-US" sz="1600" dirty="0">
                <a:latin typeface="Times New Roman" panose="02020603050405020304" pitchFamily="18" charset="0"/>
                <a:cs typeface="Times New Roman" panose="02020603050405020304" pitchFamily="18" charset="0"/>
              </a:rPr>
              <a:t>The Loan is divided into three (3) tranches and seven (7) units.  The Senior A  has three (3) units priced at $100,000 per unit paying 14.0% per annum prepaid for six (6) months with an effective annual yield of 15.5%. The Senior B  has two (2) units priced at $50,000 per unit paying 17.45% per annum prepaid for six (6) months with an effective annual yield of 19.125%. The Junior C has two (2) units priced at $35,000 per unit paying 12.5% per annum prepaid for six (6) months with an effective annual yield of 25.35%.  The Lender will buy one Junior C unit.</a:t>
            </a:r>
          </a:p>
        </p:txBody>
      </p:sp>
      <p:sp>
        <p:nvSpPr>
          <p:cNvPr id="15" name="TextBox 14">
            <a:extLst>
              <a:ext uri="{FF2B5EF4-FFF2-40B4-BE49-F238E27FC236}">
                <a16:creationId xmlns:a16="http://schemas.microsoft.com/office/drawing/2014/main" id="{262C6807-C63E-7061-BB1A-9174FA10AC7F}"/>
              </a:ext>
            </a:extLst>
          </p:cNvPr>
          <p:cNvSpPr txBox="1"/>
          <p:nvPr/>
        </p:nvSpPr>
        <p:spPr>
          <a:xfrm>
            <a:off x="35098" y="3274913"/>
            <a:ext cx="4732275" cy="1448473"/>
          </a:xfrm>
          <a:prstGeom prst="rect">
            <a:avLst/>
          </a:prstGeom>
          <a:noFill/>
        </p:spPr>
        <p:txBody>
          <a:bodyPr wrap="square" rtlCol="0">
            <a:spAutoFit/>
          </a:bodyPr>
          <a:lstStyle/>
          <a:p>
            <a:pPr algn="just">
              <a:spcBef>
                <a:spcPts val="600"/>
              </a:spcBef>
              <a:spcAft>
                <a:spcPts val="600"/>
              </a:spcAft>
            </a:pPr>
            <a:r>
              <a:rPr lang="en-US" sz="1600" dirty="0">
                <a:solidFill>
                  <a:srgbClr val="FFFFFF"/>
                </a:solidFill>
                <a:latin typeface="Times New Roman" panose="02020603050405020304" pitchFamily="18" charset="0"/>
                <a:cs typeface="Times New Roman" panose="02020603050405020304" pitchFamily="18" charset="0"/>
              </a:rPr>
              <a:t>Zoned B-1 allows for many retail and service-based uses. The Property is served by city sewer and water and has 2 driveway cuts directly on Kent Road. </a:t>
            </a:r>
          </a:p>
          <a:p>
            <a:pPr algn="just">
              <a:spcBef>
                <a:spcPts val="600"/>
              </a:spcBef>
              <a:spcAft>
                <a:spcPts val="600"/>
              </a:spcAft>
            </a:pPr>
            <a:r>
              <a:rPr lang="en-US" sz="1600" dirty="0">
                <a:solidFill>
                  <a:srgbClr val="FFFFFF"/>
                </a:solidFill>
                <a:latin typeface="Times New Roman" panose="02020603050405020304" pitchFamily="18" charset="0"/>
                <a:cs typeface="Times New Roman" panose="02020603050405020304" pitchFamily="18" charset="0"/>
              </a:rPr>
              <a:t>The Property is 3,134 SF situated on just under an acre </a:t>
            </a:r>
          </a:p>
          <a:p>
            <a:pPr algn="just">
              <a:lnSpc>
                <a:spcPct val="50000"/>
              </a:lnSpc>
            </a:pPr>
            <a:r>
              <a:rPr lang="en-US" sz="1600" dirty="0">
                <a:solidFill>
                  <a:srgbClr val="FFFFFF"/>
                </a:solidFill>
                <a:latin typeface="Times New Roman" panose="02020603050405020304" pitchFamily="18" charset="0"/>
                <a:cs typeface="Times New Roman" panose="02020603050405020304" pitchFamily="18" charset="0"/>
              </a:rPr>
              <a:t>of land. </a:t>
            </a:r>
          </a:p>
        </p:txBody>
      </p:sp>
      <p:sp>
        <p:nvSpPr>
          <p:cNvPr id="17" name="TextBox 16">
            <a:extLst>
              <a:ext uri="{FF2B5EF4-FFF2-40B4-BE49-F238E27FC236}">
                <a16:creationId xmlns:a16="http://schemas.microsoft.com/office/drawing/2014/main" id="{C549473A-18FC-3FC0-F940-222EF98D905B}"/>
              </a:ext>
            </a:extLst>
          </p:cNvPr>
          <p:cNvSpPr txBox="1"/>
          <p:nvPr/>
        </p:nvSpPr>
        <p:spPr>
          <a:xfrm>
            <a:off x="6094049" y="1768803"/>
            <a:ext cx="5931454" cy="1077218"/>
          </a:xfrm>
          <a:prstGeom prst="rect">
            <a:avLst/>
          </a:prstGeom>
          <a:noFill/>
        </p:spPr>
        <p:txBody>
          <a:bodyPr wrap="square" rtlCol="0">
            <a:spAutoFit/>
          </a:bodyPr>
          <a:lstStyle/>
          <a:p>
            <a:pPr algn="just"/>
            <a:r>
              <a:rPr lang="en-US" sz="1600" b="1" dirty="0">
                <a:latin typeface="Times New Roman" panose="02020603050405020304" pitchFamily="18" charset="0"/>
                <a:cs typeface="Times New Roman" panose="02020603050405020304" pitchFamily="18" charset="0"/>
              </a:rPr>
              <a:t>The Borrower.  </a:t>
            </a:r>
            <a:r>
              <a:rPr lang="en-US" sz="1600" dirty="0">
                <a:latin typeface="Times New Roman" panose="02020603050405020304" pitchFamily="18" charset="0"/>
                <a:cs typeface="Times New Roman" panose="02020603050405020304" pitchFamily="18" charset="0"/>
              </a:rPr>
              <a:t>Thomas </a:t>
            </a:r>
            <a:r>
              <a:rPr lang="en-US" sz="1600" dirty="0" err="1">
                <a:latin typeface="Times New Roman" panose="02020603050405020304" pitchFamily="18" charset="0"/>
                <a:cs typeface="Times New Roman" panose="02020603050405020304" pitchFamily="18" charset="0"/>
              </a:rPr>
              <a:t>Maira</a:t>
            </a:r>
            <a:r>
              <a:rPr lang="en-US" sz="1600" dirty="0">
                <a:latin typeface="Times New Roman" panose="02020603050405020304" pitchFamily="18" charset="0"/>
                <a:cs typeface="Times New Roman" panose="02020603050405020304" pitchFamily="18" charset="0"/>
              </a:rPr>
              <a:t> has acquired several small office buildings on major highways in Connecticut  to lease to small local users seeking non-family home office space near their homes.  This strategy has leased up his small office buildings so far. </a:t>
            </a:r>
            <a:endParaRPr lang="en-US" dirty="0"/>
          </a:p>
        </p:txBody>
      </p:sp>
      <p:cxnSp>
        <p:nvCxnSpPr>
          <p:cNvPr id="19" name="Straight Connector 18">
            <a:extLst>
              <a:ext uri="{FF2B5EF4-FFF2-40B4-BE49-F238E27FC236}">
                <a16:creationId xmlns:a16="http://schemas.microsoft.com/office/drawing/2014/main" id="{71A965A4-50CF-D708-0A72-759E4C89DCAC}"/>
              </a:ext>
            </a:extLst>
          </p:cNvPr>
          <p:cNvCxnSpPr>
            <a:endCxn id="18" idx="3"/>
          </p:cNvCxnSpPr>
          <p:nvPr/>
        </p:nvCxnSpPr>
        <p:spPr>
          <a:xfrm flipH="1">
            <a:off x="6178805" y="37616"/>
            <a:ext cx="690425" cy="149042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A26ED7A-2807-F60F-A669-37E0F84B10F0}"/>
              </a:ext>
            </a:extLst>
          </p:cNvPr>
          <p:cNvSpPr txBox="1"/>
          <p:nvPr/>
        </p:nvSpPr>
        <p:spPr>
          <a:xfrm>
            <a:off x="-1" y="1660737"/>
            <a:ext cx="5205747" cy="788205"/>
          </a:xfrm>
          <a:prstGeom prst="rect">
            <a:avLst/>
          </a:prstGeom>
          <a:solidFill>
            <a:schemeClr val="bg1"/>
          </a:solidFill>
        </p:spPr>
        <p:txBody>
          <a:bodyPr wrap="square" rtlCol="0">
            <a:spAutoFit/>
          </a:bodyPr>
          <a:lstStyle/>
          <a:p>
            <a:endParaRPr lang="en-US" dirty="0"/>
          </a:p>
        </p:txBody>
      </p:sp>
      <p:pic>
        <p:nvPicPr>
          <p:cNvPr id="3" name="Picture 2">
            <a:extLst>
              <a:ext uri="{FF2B5EF4-FFF2-40B4-BE49-F238E27FC236}">
                <a16:creationId xmlns:a16="http://schemas.microsoft.com/office/drawing/2014/main" id="{81F8C2B9-D9AF-995B-5F3C-6A66EAB85425}"/>
              </a:ext>
            </a:extLst>
          </p:cNvPr>
          <p:cNvPicPr>
            <a:picLocks noChangeAspect="1"/>
          </p:cNvPicPr>
          <p:nvPr/>
        </p:nvPicPr>
        <p:blipFill rotWithShape="1">
          <a:blip r:embed="rId2">
            <a:clrChange>
              <a:clrFrom>
                <a:srgbClr val="001030"/>
              </a:clrFrom>
              <a:clrTo>
                <a:srgbClr val="001030">
                  <a:alpha val="0"/>
                </a:srgbClr>
              </a:clrTo>
            </a:clrChange>
          </a:blip>
          <a:srcRect l="12797" r="13146" b="27208"/>
          <a:stretch/>
        </p:blipFill>
        <p:spPr>
          <a:xfrm>
            <a:off x="589962" y="-1"/>
            <a:ext cx="2872157" cy="1945728"/>
          </a:xfrm>
          <a:custGeom>
            <a:avLst/>
            <a:gdLst/>
            <a:ahLst/>
            <a:cxnLst/>
            <a:rect l="l" t="t" r="r" b="b"/>
            <a:pathLst>
              <a:path w="4636009" h="5032375">
                <a:moveTo>
                  <a:pt x="0" y="0"/>
                </a:moveTo>
                <a:lnTo>
                  <a:pt x="4636009" y="0"/>
                </a:lnTo>
                <a:lnTo>
                  <a:pt x="4636009" y="5032375"/>
                </a:lnTo>
                <a:lnTo>
                  <a:pt x="0" y="5032375"/>
                </a:lnTo>
                <a:close/>
              </a:path>
            </a:pathLst>
          </a:custGeom>
          <a:effectLst>
            <a:innerShdw blurRad="63500" dist="50800" dir="13500000">
              <a:prstClr val="black">
                <a:alpha val="50000"/>
              </a:prstClr>
            </a:innerShdw>
          </a:effectLst>
        </p:spPr>
      </p:pic>
      <p:sp>
        <p:nvSpPr>
          <p:cNvPr id="4" name="TextBox 3">
            <a:extLst>
              <a:ext uri="{FF2B5EF4-FFF2-40B4-BE49-F238E27FC236}">
                <a16:creationId xmlns:a16="http://schemas.microsoft.com/office/drawing/2014/main" id="{8D56AD5A-47B8-6804-D0D5-0423590B73E5}"/>
              </a:ext>
            </a:extLst>
          </p:cNvPr>
          <p:cNvSpPr txBox="1"/>
          <p:nvPr/>
        </p:nvSpPr>
        <p:spPr>
          <a:xfrm>
            <a:off x="792858" y="190879"/>
            <a:ext cx="2654365" cy="1421928"/>
          </a:xfrm>
          <a:prstGeom prst="rect">
            <a:avLst/>
          </a:prstGeom>
          <a:noFill/>
        </p:spPr>
        <p:txBody>
          <a:bodyPr wrap="square" rtlCol="0">
            <a:spAutoFit/>
          </a:bodyPr>
          <a:lstStyle/>
          <a:p>
            <a:pPr algn="ctr"/>
            <a:r>
              <a:rPr lang="en-US" sz="4800" dirty="0">
                <a:solidFill>
                  <a:schemeClr val="bg1"/>
                </a:solidFill>
                <a:latin typeface="Times New Roman" panose="02020603050405020304" pitchFamily="18" charset="0"/>
                <a:cs typeface="Times New Roman" panose="02020603050405020304" pitchFamily="18" charset="0"/>
              </a:rPr>
              <a:t>Executive</a:t>
            </a:r>
            <a:r>
              <a:rPr lang="en-US" sz="4800" dirty="0">
                <a:latin typeface="Times New Roman" panose="02020603050405020304" pitchFamily="18" charset="0"/>
                <a:cs typeface="Times New Roman" panose="02020603050405020304" pitchFamily="18" charset="0"/>
              </a:rPr>
              <a:t> </a:t>
            </a:r>
          </a:p>
          <a:p>
            <a:pPr algn="ctr">
              <a:lnSpc>
                <a:spcPct val="80000"/>
              </a:lnSpc>
            </a:pPr>
            <a:r>
              <a:rPr lang="en-US" sz="4800" dirty="0">
                <a:solidFill>
                  <a:schemeClr val="bg1"/>
                </a:solidFill>
                <a:latin typeface="Times New Roman" panose="02020603050405020304" pitchFamily="18" charset="0"/>
                <a:cs typeface="Times New Roman" panose="02020603050405020304" pitchFamily="18" charset="0"/>
              </a:rPr>
              <a:t>Summary</a:t>
            </a:r>
          </a:p>
        </p:txBody>
      </p:sp>
      <p:sp>
        <p:nvSpPr>
          <p:cNvPr id="7" name="TextBox 6">
            <a:extLst>
              <a:ext uri="{FF2B5EF4-FFF2-40B4-BE49-F238E27FC236}">
                <a16:creationId xmlns:a16="http://schemas.microsoft.com/office/drawing/2014/main" id="{1908853D-B549-B04C-1670-5C5CE7B132E9}"/>
              </a:ext>
            </a:extLst>
          </p:cNvPr>
          <p:cNvSpPr txBox="1"/>
          <p:nvPr/>
        </p:nvSpPr>
        <p:spPr>
          <a:xfrm>
            <a:off x="-1" y="1951474"/>
            <a:ext cx="4767374" cy="1323439"/>
          </a:xfrm>
          <a:prstGeom prst="rect">
            <a:avLst/>
          </a:prstGeom>
          <a:solidFill>
            <a:schemeClr val="bg1"/>
          </a:solidFill>
        </p:spPr>
        <p:txBody>
          <a:bodyPr wrap="square" rtlCol="0">
            <a:spAutoFit/>
          </a:bodyPr>
          <a:lstStyle/>
          <a:p>
            <a:pPr marL="119063" algn="just">
              <a:spcBef>
                <a:spcPts val="600"/>
              </a:spcBef>
              <a:spcAft>
                <a:spcPts val="600"/>
              </a:spcAft>
            </a:pPr>
            <a:r>
              <a:rPr lang="en-US" sz="1600" b="1" dirty="0">
                <a:latin typeface="Times New Roman" panose="02020603050405020304" pitchFamily="18" charset="0"/>
                <a:cs typeface="Times New Roman" panose="02020603050405020304" pitchFamily="18" charset="0"/>
              </a:rPr>
              <a:t>The Property.</a:t>
            </a:r>
            <a:r>
              <a:rPr lang="en-US" sz="1600" dirty="0">
                <a:latin typeface="Times New Roman" panose="02020603050405020304" pitchFamily="18" charset="0"/>
                <a:cs typeface="Times New Roman" panose="02020603050405020304" pitchFamily="18" charset="0"/>
              </a:rPr>
              <a:t>  The Property is located at the traffic light connecting Route 7, Route 202, and Bridge Street, and directly in front of the Big Y Shopping center in New Milford. Great access to New Milford, Litchfield County, Brookfield, and Danbury. </a:t>
            </a:r>
          </a:p>
        </p:txBody>
      </p:sp>
      <p:sp>
        <p:nvSpPr>
          <p:cNvPr id="22" name="TextBox 21">
            <a:extLst>
              <a:ext uri="{FF2B5EF4-FFF2-40B4-BE49-F238E27FC236}">
                <a16:creationId xmlns:a16="http://schemas.microsoft.com/office/drawing/2014/main" id="{FD8F90D8-76CB-1D55-6959-9A1D2FB22AFD}"/>
              </a:ext>
            </a:extLst>
          </p:cNvPr>
          <p:cNvSpPr txBox="1"/>
          <p:nvPr/>
        </p:nvSpPr>
        <p:spPr>
          <a:xfrm>
            <a:off x="5388936" y="0"/>
            <a:ext cx="343559" cy="1809526"/>
          </a:xfrm>
          <a:prstGeom prst="rect">
            <a:avLst/>
          </a:prstGeom>
          <a:solidFill>
            <a:schemeClr val="tx1"/>
          </a:solidFill>
        </p:spPr>
        <p:txBody>
          <a:bodyPr wrap="square" rtlCol="0">
            <a:spAutoFit/>
          </a:bodyPr>
          <a:lstStyle/>
          <a:p>
            <a:endParaRPr lang="en-US" dirty="0"/>
          </a:p>
        </p:txBody>
      </p:sp>
      <p:sp>
        <p:nvSpPr>
          <p:cNvPr id="23" name="TextBox 22">
            <a:extLst>
              <a:ext uri="{FF2B5EF4-FFF2-40B4-BE49-F238E27FC236}">
                <a16:creationId xmlns:a16="http://schemas.microsoft.com/office/drawing/2014/main" id="{BEAADEEE-9456-14FA-9C91-C684085B38C3}"/>
              </a:ext>
            </a:extLst>
          </p:cNvPr>
          <p:cNvSpPr txBox="1"/>
          <p:nvPr/>
        </p:nvSpPr>
        <p:spPr>
          <a:xfrm flipH="1">
            <a:off x="4887680" y="566928"/>
            <a:ext cx="240055" cy="2013884"/>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1933740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B1224F-4D39-FCF4-D288-30E793C2E537}"/>
              </a:ext>
            </a:extLst>
          </p:cNvPr>
          <p:cNvPicPr>
            <a:picLocks noChangeAspect="1"/>
          </p:cNvPicPr>
          <p:nvPr/>
        </p:nvPicPr>
        <p:blipFill>
          <a:blip r:embed="rId2"/>
          <a:stretch>
            <a:fillRect/>
          </a:stretch>
        </p:blipFill>
        <p:spPr>
          <a:xfrm>
            <a:off x="4280466" y="733070"/>
            <a:ext cx="7344752" cy="1042795"/>
          </a:xfrm>
          <a:prstGeom prst="rect">
            <a:avLst/>
          </a:prstGeom>
        </p:spPr>
      </p:pic>
      <p:pic>
        <p:nvPicPr>
          <p:cNvPr id="3" name="Picture 2">
            <a:extLst>
              <a:ext uri="{FF2B5EF4-FFF2-40B4-BE49-F238E27FC236}">
                <a16:creationId xmlns:a16="http://schemas.microsoft.com/office/drawing/2014/main" id="{964B81D9-4C33-FF7F-FAE8-AE41E338653D}"/>
              </a:ext>
            </a:extLst>
          </p:cNvPr>
          <p:cNvPicPr>
            <a:picLocks noChangeAspect="1"/>
          </p:cNvPicPr>
          <p:nvPr/>
        </p:nvPicPr>
        <p:blipFill>
          <a:blip r:embed="rId3"/>
          <a:stretch>
            <a:fillRect/>
          </a:stretch>
        </p:blipFill>
        <p:spPr>
          <a:xfrm>
            <a:off x="4280466" y="1966936"/>
            <a:ext cx="7344752" cy="1509864"/>
          </a:xfrm>
          <a:prstGeom prst="rect">
            <a:avLst/>
          </a:prstGeom>
        </p:spPr>
      </p:pic>
      <p:pic>
        <p:nvPicPr>
          <p:cNvPr id="8" name="Picture 7">
            <a:extLst>
              <a:ext uri="{FF2B5EF4-FFF2-40B4-BE49-F238E27FC236}">
                <a16:creationId xmlns:a16="http://schemas.microsoft.com/office/drawing/2014/main" id="{6202D4F6-9AF5-7665-989D-72809A7AB496}"/>
              </a:ext>
            </a:extLst>
          </p:cNvPr>
          <p:cNvPicPr>
            <a:picLocks noChangeAspect="1"/>
          </p:cNvPicPr>
          <p:nvPr/>
        </p:nvPicPr>
        <p:blipFill rotWithShape="1">
          <a:blip r:embed="rId4">
            <a:clrChange>
              <a:clrFrom>
                <a:srgbClr val="001030"/>
              </a:clrFrom>
              <a:clrTo>
                <a:srgbClr val="001030">
                  <a:alpha val="0"/>
                </a:srgbClr>
              </a:clrTo>
            </a:clrChange>
          </a:blip>
          <a:srcRect l="12797" r="13146" b="27208"/>
          <a:stretch/>
        </p:blipFill>
        <p:spPr>
          <a:xfrm>
            <a:off x="566782" y="11574"/>
            <a:ext cx="2872157" cy="2492930"/>
          </a:xfrm>
          <a:custGeom>
            <a:avLst/>
            <a:gdLst/>
            <a:ahLst/>
            <a:cxnLst/>
            <a:rect l="l" t="t" r="r" b="b"/>
            <a:pathLst>
              <a:path w="4636009" h="5032375">
                <a:moveTo>
                  <a:pt x="0" y="0"/>
                </a:moveTo>
                <a:lnTo>
                  <a:pt x="4636009" y="0"/>
                </a:lnTo>
                <a:lnTo>
                  <a:pt x="4636009" y="5032375"/>
                </a:lnTo>
                <a:lnTo>
                  <a:pt x="0" y="5032375"/>
                </a:lnTo>
                <a:close/>
              </a:path>
            </a:pathLst>
          </a:custGeom>
          <a:effectLst>
            <a:innerShdw blurRad="63500" dist="50800" dir="13500000">
              <a:prstClr val="black">
                <a:alpha val="50000"/>
              </a:prstClr>
            </a:innerShdw>
          </a:effectLst>
        </p:spPr>
      </p:pic>
      <p:sp>
        <p:nvSpPr>
          <p:cNvPr id="6" name="TextBox 5">
            <a:extLst>
              <a:ext uri="{FF2B5EF4-FFF2-40B4-BE49-F238E27FC236}">
                <a16:creationId xmlns:a16="http://schemas.microsoft.com/office/drawing/2014/main" id="{9F4CCB7D-9A59-DC1D-96EB-754A4D39800F}"/>
              </a:ext>
            </a:extLst>
          </p:cNvPr>
          <p:cNvSpPr txBox="1"/>
          <p:nvPr/>
        </p:nvSpPr>
        <p:spPr>
          <a:xfrm>
            <a:off x="-274747" y="368618"/>
            <a:ext cx="4555213" cy="1421928"/>
          </a:xfrm>
          <a:prstGeom prst="rect">
            <a:avLst/>
          </a:prstGeom>
          <a:noFill/>
        </p:spPr>
        <p:txBody>
          <a:bodyPr wrap="square" rtlCol="0">
            <a:spAutoFit/>
          </a:bodyPr>
          <a:lstStyle/>
          <a:p>
            <a:pPr algn="ctr"/>
            <a:r>
              <a:rPr lang="en-US" sz="4800" dirty="0">
                <a:solidFill>
                  <a:schemeClr val="bg1"/>
                </a:solidFill>
                <a:latin typeface="Times New Roman" panose="02020603050405020304" pitchFamily="18" charset="0"/>
                <a:cs typeface="Times New Roman" panose="02020603050405020304" pitchFamily="18" charset="0"/>
              </a:rPr>
              <a:t>Capital </a:t>
            </a:r>
          </a:p>
          <a:p>
            <a:pPr algn="ctr">
              <a:lnSpc>
                <a:spcPct val="80000"/>
              </a:lnSpc>
            </a:pPr>
            <a:r>
              <a:rPr lang="en-US" sz="4800" dirty="0">
                <a:solidFill>
                  <a:schemeClr val="bg1"/>
                </a:solidFill>
                <a:latin typeface="Times New Roman" panose="02020603050405020304" pitchFamily="18" charset="0"/>
                <a:cs typeface="Times New Roman" panose="02020603050405020304" pitchFamily="18" charset="0"/>
              </a:rPr>
              <a:t>Structure</a:t>
            </a:r>
          </a:p>
        </p:txBody>
      </p:sp>
      <p:sp>
        <p:nvSpPr>
          <p:cNvPr id="9" name="TextBox 8">
            <a:extLst>
              <a:ext uri="{FF2B5EF4-FFF2-40B4-BE49-F238E27FC236}">
                <a16:creationId xmlns:a16="http://schemas.microsoft.com/office/drawing/2014/main" id="{4CAE0C2D-29BB-8E4E-0029-8CECB33C0D9C}"/>
              </a:ext>
            </a:extLst>
          </p:cNvPr>
          <p:cNvSpPr txBox="1"/>
          <p:nvPr/>
        </p:nvSpPr>
        <p:spPr>
          <a:xfrm>
            <a:off x="556950" y="2674695"/>
            <a:ext cx="2972831" cy="3416320"/>
          </a:xfrm>
          <a:prstGeom prst="rect">
            <a:avLst/>
          </a:prstGeom>
          <a:noFill/>
        </p:spPr>
        <p:txBody>
          <a:bodyPr wrap="square" rtlCol="0">
            <a:spAutoFit/>
          </a:bodyPr>
          <a:lstStyle/>
          <a:p>
            <a:pPr>
              <a:spcBef>
                <a:spcPts val="1200"/>
              </a:spcBef>
            </a:pPr>
            <a:r>
              <a:rPr lang="en-US" sz="1600" dirty="0"/>
              <a:t>Each Senior A unit costs $93,000 for a face amount of $100,000. </a:t>
            </a:r>
          </a:p>
          <a:p>
            <a:pPr>
              <a:spcBef>
                <a:spcPts val="1200"/>
              </a:spcBef>
            </a:pPr>
            <a:r>
              <a:rPr lang="en-US" sz="1600" dirty="0"/>
              <a:t>Each Senior B unit costs $45,638 for face amount of $50,000.  </a:t>
            </a:r>
          </a:p>
          <a:p>
            <a:pPr>
              <a:spcBef>
                <a:spcPts val="1200"/>
              </a:spcBef>
            </a:pPr>
            <a:r>
              <a:rPr lang="en-US" sz="1600" dirty="0"/>
              <a:t>Each Junior C unit costs $31,063 for a face amount of $35,000. </a:t>
            </a:r>
          </a:p>
          <a:p>
            <a:pPr>
              <a:spcBef>
                <a:spcPts val="1200"/>
              </a:spcBef>
            </a:pPr>
            <a:r>
              <a:rPr lang="en-US" sz="1600" dirty="0"/>
              <a:t>The yields are shown to the right.</a:t>
            </a:r>
          </a:p>
          <a:p>
            <a:pPr algn="just">
              <a:spcBef>
                <a:spcPts val="1200"/>
              </a:spcBef>
            </a:pPr>
            <a:r>
              <a:rPr lang="en-US" sz="1600" dirty="0"/>
              <a:t>The interest is prepaid for six (6) months if the Loan is not extended then current payments will be made.</a:t>
            </a:r>
          </a:p>
        </p:txBody>
      </p:sp>
      <p:pic>
        <p:nvPicPr>
          <p:cNvPr id="5" name="Picture 4">
            <a:extLst>
              <a:ext uri="{FF2B5EF4-FFF2-40B4-BE49-F238E27FC236}">
                <a16:creationId xmlns:a16="http://schemas.microsoft.com/office/drawing/2014/main" id="{D1DBF396-9DE9-DB90-118C-CAED46E22B15}"/>
              </a:ext>
            </a:extLst>
          </p:cNvPr>
          <p:cNvPicPr>
            <a:picLocks noChangeAspect="1"/>
          </p:cNvPicPr>
          <p:nvPr/>
        </p:nvPicPr>
        <p:blipFill>
          <a:blip r:embed="rId5"/>
          <a:stretch>
            <a:fillRect/>
          </a:stretch>
        </p:blipFill>
        <p:spPr>
          <a:xfrm>
            <a:off x="4280465" y="3667870"/>
            <a:ext cx="7384949" cy="1589929"/>
          </a:xfrm>
          <a:prstGeom prst="rect">
            <a:avLst/>
          </a:prstGeom>
        </p:spPr>
      </p:pic>
      <p:grpSp>
        <p:nvGrpSpPr>
          <p:cNvPr id="12" name="Group 11">
            <a:extLst>
              <a:ext uri="{FF2B5EF4-FFF2-40B4-BE49-F238E27FC236}">
                <a16:creationId xmlns:a16="http://schemas.microsoft.com/office/drawing/2014/main" id="{64FCBB8B-2741-B053-AC23-006CA2AC0F13}"/>
              </a:ext>
            </a:extLst>
          </p:cNvPr>
          <p:cNvGrpSpPr/>
          <p:nvPr/>
        </p:nvGrpSpPr>
        <p:grpSpPr>
          <a:xfrm>
            <a:off x="4239963" y="5434122"/>
            <a:ext cx="7385255" cy="1195278"/>
            <a:chOff x="3924034" y="5351826"/>
            <a:chExt cx="7954959" cy="1506174"/>
          </a:xfrm>
        </p:grpSpPr>
        <p:sp>
          <p:nvSpPr>
            <p:cNvPr id="13" name="TextBox 12">
              <a:extLst>
                <a:ext uri="{FF2B5EF4-FFF2-40B4-BE49-F238E27FC236}">
                  <a16:creationId xmlns:a16="http://schemas.microsoft.com/office/drawing/2014/main" id="{02411B40-22E0-57E8-B1B8-ADB41D702417}"/>
                </a:ext>
              </a:extLst>
            </p:cNvPr>
            <p:cNvSpPr txBox="1"/>
            <p:nvPr/>
          </p:nvSpPr>
          <p:spPr>
            <a:xfrm>
              <a:off x="7680960" y="5351828"/>
              <a:ext cx="4198033" cy="1506172"/>
            </a:xfrm>
            <a:custGeom>
              <a:avLst/>
              <a:gdLst>
                <a:gd name="connsiteX0" fmla="*/ 0 w 8624352"/>
                <a:gd name="connsiteY0" fmla="*/ 0 h 2974157"/>
                <a:gd name="connsiteX1" fmla="*/ 8624352 w 8624352"/>
                <a:gd name="connsiteY1" fmla="*/ 0 h 2974157"/>
                <a:gd name="connsiteX2" fmla="*/ 8624352 w 8624352"/>
                <a:gd name="connsiteY2" fmla="*/ 2974157 h 2974157"/>
                <a:gd name="connsiteX3" fmla="*/ 0 w 8624352"/>
                <a:gd name="connsiteY3" fmla="*/ 2974157 h 2974157"/>
                <a:gd name="connsiteX4" fmla="*/ 0 w 8624352"/>
                <a:gd name="connsiteY4" fmla="*/ 0 h 2974157"/>
                <a:gd name="connsiteX0" fmla="*/ 2375555 w 8624352"/>
                <a:gd name="connsiteY0" fmla="*/ 9427 h 2974157"/>
                <a:gd name="connsiteX1" fmla="*/ 8624352 w 8624352"/>
                <a:gd name="connsiteY1" fmla="*/ 0 h 2974157"/>
                <a:gd name="connsiteX2" fmla="*/ 8624352 w 8624352"/>
                <a:gd name="connsiteY2" fmla="*/ 2974157 h 2974157"/>
                <a:gd name="connsiteX3" fmla="*/ 0 w 8624352"/>
                <a:gd name="connsiteY3" fmla="*/ 2974157 h 2974157"/>
                <a:gd name="connsiteX4" fmla="*/ 2375555 w 8624352"/>
                <a:gd name="connsiteY4" fmla="*/ 9427 h 2974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352" h="2974157">
                  <a:moveTo>
                    <a:pt x="2375555" y="9427"/>
                  </a:moveTo>
                  <a:lnTo>
                    <a:pt x="8624352" y="0"/>
                  </a:lnTo>
                  <a:lnTo>
                    <a:pt x="8624352" y="2974157"/>
                  </a:lnTo>
                  <a:lnTo>
                    <a:pt x="0" y="2974157"/>
                  </a:lnTo>
                  <a:lnTo>
                    <a:pt x="2375555" y="9427"/>
                  </a:lnTo>
                  <a:close/>
                </a:path>
              </a:pathLst>
            </a:custGeom>
            <a:solidFill>
              <a:schemeClr val="accent4"/>
            </a:solidFill>
            <a:ln>
              <a:solidFill>
                <a:schemeClr val="tx1"/>
              </a:solidFill>
            </a:ln>
            <a:effectLst/>
          </p:spPr>
          <p:txBody>
            <a:bodyPr wrap="square" rtlCol="0">
              <a:spAutoFit/>
            </a:bodyPr>
            <a:lstStyle/>
            <a:p>
              <a:endParaRPr lang="en-US" dirty="0"/>
            </a:p>
          </p:txBody>
        </p:sp>
        <p:sp>
          <p:nvSpPr>
            <p:cNvPr id="14" name="TextBox 13">
              <a:extLst>
                <a:ext uri="{FF2B5EF4-FFF2-40B4-BE49-F238E27FC236}">
                  <a16:creationId xmlns:a16="http://schemas.microsoft.com/office/drawing/2014/main" id="{ECEA2D8E-6427-3B48-2895-46404DAB91A8}"/>
                </a:ext>
              </a:extLst>
            </p:cNvPr>
            <p:cNvSpPr txBox="1"/>
            <p:nvPr/>
          </p:nvSpPr>
          <p:spPr>
            <a:xfrm rot="10800000">
              <a:off x="3924034" y="5351826"/>
              <a:ext cx="4555212" cy="1506169"/>
            </a:xfrm>
            <a:custGeom>
              <a:avLst/>
              <a:gdLst>
                <a:gd name="connsiteX0" fmla="*/ 0 w 8624352"/>
                <a:gd name="connsiteY0" fmla="*/ 0 h 2974157"/>
                <a:gd name="connsiteX1" fmla="*/ 8624352 w 8624352"/>
                <a:gd name="connsiteY1" fmla="*/ 0 h 2974157"/>
                <a:gd name="connsiteX2" fmla="*/ 8624352 w 8624352"/>
                <a:gd name="connsiteY2" fmla="*/ 2974157 h 2974157"/>
                <a:gd name="connsiteX3" fmla="*/ 0 w 8624352"/>
                <a:gd name="connsiteY3" fmla="*/ 2974157 h 2974157"/>
                <a:gd name="connsiteX4" fmla="*/ 0 w 8624352"/>
                <a:gd name="connsiteY4" fmla="*/ 0 h 2974157"/>
                <a:gd name="connsiteX0" fmla="*/ 2375555 w 8624352"/>
                <a:gd name="connsiteY0" fmla="*/ 9427 h 2974157"/>
                <a:gd name="connsiteX1" fmla="*/ 8624352 w 8624352"/>
                <a:gd name="connsiteY1" fmla="*/ 0 h 2974157"/>
                <a:gd name="connsiteX2" fmla="*/ 8624352 w 8624352"/>
                <a:gd name="connsiteY2" fmla="*/ 2974157 h 2974157"/>
                <a:gd name="connsiteX3" fmla="*/ 0 w 8624352"/>
                <a:gd name="connsiteY3" fmla="*/ 2974157 h 2974157"/>
                <a:gd name="connsiteX4" fmla="*/ 2375555 w 8624352"/>
                <a:gd name="connsiteY4" fmla="*/ 9427 h 2974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352" h="2974157">
                  <a:moveTo>
                    <a:pt x="2375555" y="9427"/>
                  </a:moveTo>
                  <a:lnTo>
                    <a:pt x="8624352" y="0"/>
                  </a:lnTo>
                  <a:lnTo>
                    <a:pt x="8624352" y="2974157"/>
                  </a:lnTo>
                  <a:lnTo>
                    <a:pt x="0" y="2974157"/>
                  </a:lnTo>
                  <a:lnTo>
                    <a:pt x="2375555" y="9427"/>
                  </a:lnTo>
                  <a:close/>
                </a:path>
              </a:pathLst>
            </a:custGeom>
            <a:solidFill>
              <a:schemeClr val="accent4"/>
            </a:solidFill>
            <a:ln>
              <a:solidFill>
                <a:schemeClr val="tx1"/>
              </a:solidFill>
            </a:ln>
            <a:effectLst/>
          </p:spPr>
          <p:txBody>
            <a:bodyPr wrap="square" rtlCol="0">
              <a:spAutoFit/>
            </a:bodyPr>
            <a:lstStyle/>
            <a:p>
              <a:endParaRPr lang="en-US" dirty="0"/>
            </a:p>
          </p:txBody>
        </p:sp>
      </p:grpSp>
    </p:spTree>
    <p:extLst>
      <p:ext uri="{BB962C8B-B14F-4D97-AF65-F5344CB8AC3E}">
        <p14:creationId xmlns:p14="http://schemas.microsoft.com/office/powerpoint/2010/main" val="3299395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02D4F6-9AF5-7665-989D-72809A7AB496}"/>
              </a:ext>
            </a:extLst>
          </p:cNvPr>
          <p:cNvPicPr>
            <a:picLocks noChangeAspect="1"/>
          </p:cNvPicPr>
          <p:nvPr/>
        </p:nvPicPr>
        <p:blipFill rotWithShape="1">
          <a:blip r:embed="rId2">
            <a:clrChange>
              <a:clrFrom>
                <a:srgbClr val="001030"/>
              </a:clrFrom>
              <a:clrTo>
                <a:srgbClr val="001030">
                  <a:alpha val="0"/>
                </a:srgbClr>
              </a:clrTo>
            </a:clrChange>
          </a:blip>
          <a:srcRect l="12797" r="13146" b="27208"/>
          <a:stretch/>
        </p:blipFill>
        <p:spPr>
          <a:xfrm>
            <a:off x="566782" y="11574"/>
            <a:ext cx="2872157" cy="2492930"/>
          </a:xfrm>
          <a:custGeom>
            <a:avLst/>
            <a:gdLst/>
            <a:ahLst/>
            <a:cxnLst/>
            <a:rect l="l" t="t" r="r" b="b"/>
            <a:pathLst>
              <a:path w="4636009" h="5032375">
                <a:moveTo>
                  <a:pt x="0" y="0"/>
                </a:moveTo>
                <a:lnTo>
                  <a:pt x="4636009" y="0"/>
                </a:lnTo>
                <a:lnTo>
                  <a:pt x="4636009" y="5032375"/>
                </a:lnTo>
                <a:lnTo>
                  <a:pt x="0" y="5032375"/>
                </a:lnTo>
                <a:close/>
              </a:path>
            </a:pathLst>
          </a:custGeom>
          <a:effectLst>
            <a:innerShdw blurRad="63500" dist="50800" dir="13500000">
              <a:prstClr val="black">
                <a:alpha val="50000"/>
              </a:prstClr>
            </a:innerShdw>
          </a:effectLst>
        </p:spPr>
      </p:pic>
      <p:sp>
        <p:nvSpPr>
          <p:cNvPr id="6" name="TextBox 5">
            <a:extLst>
              <a:ext uri="{FF2B5EF4-FFF2-40B4-BE49-F238E27FC236}">
                <a16:creationId xmlns:a16="http://schemas.microsoft.com/office/drawing/2014/main" id="{9F4CCB7D-9A59-DC1D-96EB-754A4D39800F}"/>
              </a:ext>
            </a:extLst>
          </p:cNvPr>
          <p:cNvSpPr txBox="1"/>
          <p:nvPr/>
        </p:nvSpPr>
        <p:spPr>
          <a:xfrm>
            <a:off x="-234242" y="340598"/>
            <a:ext cx="4555213" cy="1421928"/>
          </a:xfrm>
          <a:prstGeom prst="rect">
            <a:avLst/>
          </a:prstGeom>
          <a:noFill/>
        </p:spPr>
        <p:txBody>
          <a:bodyPr wrap="square" rtlCol="0">
            <a:spAutoFit/>
          </a:bodyPr>
          <a:lstStyle/>
          <a:p>
            <a:pPr algn="ctr"/>
            <a:r>
              <a:rPr lang="en-US" sz="4800" dirty="0">
                <a:solidFill>
                  <a:schemeClr val="bg1"/>
                </a:solidFill>
                <a:latin typeface="Times New Roman" panose="02020603050405020304" pitchFamily="18" charset="0"/>
                <a:cs typeface="Times New Roman" panose="02020603050405020304" pitchFamily="18" charset="0"/>
              </a:rPr>
              <a:t>Five Year</a:t>
            </a:r>
          </a:p>
          <a:p>
            <a:pPr algn="ctr">
              <a:lnSpc>
                <a:spcPct val="80000"/>
              </a:lnSpc>
            </a:pPr>
            <a:r>
              <a:rPr lang="en-US" sz="4800" dirty="0">
                <a:solidFill>
                  <a:schemeClr val="bg1"/>
                </a:solidFill>
                <a:latin typeface="Times New Roman" panose="02020603050405020304" pitchFamily="18" charset="0"/>
                <a:cs typeface="Times New Roman" panose="02020603050405020304" pitchFamily="18" charset="0"/>
              </a:rPr>
              <a:t>Projections</a:t>
            </a:r>
          </a:p>
        </p:txBody>
      </p:sp>
      <p:sp>
        <p:nvSpPr>
          <p:cNvPr id="9" name="TextBox 8">
            <a:extLst>
              <a:ext uri="{FF2B5EF4-FFF2-40B4-BE49-F238E27FC236}">
                <a16:creationId xmlns:a16="http://schemas.microsoft.com/office/drawing/2014/main" id="{4CAE0C2D-29BB-8E4E-0029-8CECB33C0D9C}"/>
              </a:ext>
            </a:extLst>
          </p:cNvPr>
          <p:cNvSpPr txBox="1"/>
          <p:nvPr/>
        </p:nvSpPr>
        <p:spPr>
          <a:xfrm>
            <a:off x="556950" y="2674695"/>
            <a:ext cx="2972831" cy="2092881"/>
          </a:xfrm>
          <a:prstGeom prst="rect">
            <a:avLst/>
          </a:prstGeom>
          <a:noFill/>
        </p:spPr>
        <p:txBody>
          <a:bodyPr wrap="square" rtlCol="0">
            <a:spAutoFit/>
          </a:bodyPr>
          <a:lstStyle/>
          <a:p>
            <a:pPr algn="just">
              <a:spcBef>
                <a:spcPts val="1200"/>
              </a:spcBef>
            </a:pPr>
            <a:r>
              <a:rPr lang="en-US" sz="2000" dirty="0"/>
              <a:t>The five- year projections show a refinancing in Year 2 with the valuation and the equity value growing each year.</a:t>
            </a:r>
          </a:p>
          <a:p>
            <a:pPr algn="just">
              <a:spcBef>
                <a:spcPts val="1200"/>
              </a:spcBef>
            </a:pPr>
            <a:r>
              <a:rPr lang="en-US" sz="2000" dirty="0"/>
              <a:t> </a:t>
            </a:r>
          </a:p>
        </p:txBody>
      </p:sp>
      <p:pic>
        <p:nvPicPr>
          <p:cNvPr id="11" name="Picture 10">
            <a:extLst>
              <a:ext uri="{FF2B5EF4-FFF2-40B4-BE49-F238E27FC236}">
                <a16:creationId xmlns:a16="http://schemas.microsoft.com/office/drawing/2014/main" id="{5F996828-8ADD-8BC5-BDC6-4F4CC8442FBA}"/>
              </a:ext>
            </a:extLst>
          </p:cNvPr>
          <p:cNvPicPr>
            <a:picLocks noChangeAspect="1"/>
          </p:cNvPicPr>
          <p:nvPr/>
        </p:nvPicPr>
        <p:blipFill>
          <a:blip r:embed="rId3"/>
          <a:stretch>
            <a:fillRect/>
          </a:stretch>
        </p:blipFill>
        <p:spPr>
          <a:xfrm>
            <a:off x="4239963" y="722376"/>
            <a:ext cx="7385255" cy="4572000"/>
          </a:xfrm>
          <a:prstGeom prst="rect">
            <a:avLst/>
          </a:prstGeom>
          <a:ln w="19050">
            <a:solidFill>
              <a:schemeClr val="tx1"/>
            </a:solidFill>
          </a:ln>
        </p:spPr>
      </p:pic>
      <p:grpSp>
        <p:nvGrpSpPr>
          <p:cNvPr id="4" name="Group 3">
            <a:extLst>
              <a:ext uri="{FF2B5EF4-FFF2-40B4-BE49-F238E27FC236}">
                <a16:creationId xmlns:a16="http://schemas.microsoft.com/office/drawing/2014/main" id="{DC1DE7D5-0FFE-E1CF-D3FA-A5D8D4AEBA68}"/>
              </a:ext>
            </a:extLst>
          </p:cNvPr>
          <p:cNvGrpSpPr/>
          <p:nvPr/>
        </p:nvGrpSpPr>
        <p:grpSpPr>
          <a:xfrm>
            <a:off x="4239963" y="5434122"/>
            <a:ext cx="7385255" cy="1195278"/>
            <a:chOff x="3924034" y="5351826"/>
            <a:chExt cx="7954959" cy="1506174"/>
          </a:xfrm>
        </p:grpSpPr>
        <p:sp>
          <p:nvSpPr>
            <p:cNvPr id="10" name="TextBox 9">
              <a:extLst>
                <a:ext uri="{FF2B5EF4-FFF2-40B4-BE49-F238E27FC236}">
                  <a16:creationId xmlns:a16="http://schemas.microsoft.com/office/drawing/2014/main" id="{BEF1DE3A-0C89-FE89-C2E9-D419A92AC08D}"/>
                </a:ext>
              </a:extLst>
            </p:cNvPr>
            <p:cNvSpPr txBox="1"/>
            <p:nvPr/>
          </p:nvSpPr>
          <p:spPr>
            <a:xfrm>
              <a:off x="7680960" y="5351828"/>
              <a:ext cx="4198033" cy="1506172"/>
            </a:xfrm>
            <a:custGeom>
              <a:avLst/>
              <a:gdLst>
                <a:gd name="connsiteX0" fmla="*/ 0 w 8624352"/>
                <a:gd name="connsiteY0" fmla="*/ 0 h 2974157"/>
                <a:gd name="connsiteX1" fmla="*/ 8624352 w 8624352"/>
                <a:gd name="connsiteY1" fmla="*/ 0 h 2974157"/>
                <a:gd name="connsiteX2" fmla="*/ 8624352 w 8624352"/>
                <a:gd name="connsiteY2" fmla="*/ 2974157 h 2974157"/>
                <a:gd name="connsiteX3" fmla="*/ 0 w 8624352"/>
                <a:gd name="connsiteY3" fmla="*/ 2974157 h 2974157"/>
                <a:gd name="connsiteX4" fmla="*/ 0 w 8624352"/>
                <a:gd name="connsiteY4" fmla="*/ 0 h 2974157"/>
                <a:gd name="connsiteX0" fmla="*/ 2375555 w 8624352"/>
                <a:gd name="connsiteY0" fmla="*/ 9427 h 2974157"/>
                <a:gd name="connsiteX1" fmla="*/ 8624352 w 8624352"/>
                <a:gd name="connsiteY1" fmla="*/ 0 h 2974157"/>
                <a:gd name="connsiteX2" fmla="*/ 8624352 w 8624352"/>
                <a:gd name="connsiteY2" fmla="*/ 2974157 h 2974157"/>
                <a:gd name="connsiteX3" fmla="*/ 0 w 8624352"/>
                <a:gd name="connsiteY3" fmla="*/ 2974157 h 2974157"/>
                <a:gd name="connsiteX4" fmla="*/ 2375555 w 8624352"/>
                <a:gd name="connsiteY4" fmla="*/ 9427 h 2974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352" h="2974157">
                  <a:moveTo>
                    <a:pt x="2375555" y="9427"/>
                  </a:moveTo>
                  <a:lnTo>
                    <a:pt x="8624352" y="0"/>
                  </a:lnTo>
                  <a:lnTo>
                    <a:pt x="8624352" y="2974157"/>
                  </a:lnTo>
                  <a:lnTo>
                    <a:pt x="0" y="2974157"/>
                  </a:lnTo>
                  <a:lnTo>
                    <a:pt x="2375555" y="9427"/>
                  </a:lnTo>
                  <a:close/>
                </a:path>
              </a:pathLst>
            </a:custGeom>
            <a:solidFill>
              <a:schemeClr val="accent4"/>
            </a:solidFill>
            <a:ln>
              <a:solidFill>
                <a:schemeClr val="tx1"/>
              </a:solidFill>
            </a:ln>
            <a:effectLst/>
          </p:spPr>
          <p:txBody>
            <a:bodyPr wrap="square" rtlCol="0">
              <a:spAutoFit/>
            </a:bodyPr>
            <a:lstStyle/>
            <a:p>
              <a:endParaRPr lang="en-US" dirty="0"/>
            </a:p>
          </p:txBody>
        </p:sp>
        <p:sp>
          <p:nvSpPr>
            <p:cNvPr id="13" name="TextBox 12">
              <a:extLst>
                <a:ext uri="{FF2B5EF4-FFF2-40B4-BE49-F238E27FC236}">
                  <a16:creationId xmlns:a16="http://schemas.microsoft.com/office/drawing/2014/main" id="{A507EA23-CAE9-E4B2-435B-FE165EDEC1C0}"/>
                </a:ext>
              </a:extLst>
            </p:cNvPr>
            <p:cNvSpPr txBox="1"/>
            <p:nvPr/>
          </p:nvSpPr>
          <p:spPr>
            <a:xfrm rot="10800000">
              <a:off x="3924034" y="5351826"/>
              <a:ext cx="4555212" cy="1506169"/>
            </a:xfrm>
            <a:custGeom>
              <a:avLst/>
              <a:gdLst>
                <a:gd name="connsiteX0" fmla="*/ 0 w 8624352"/>
                <a:gd name="connsiteY0" fmla="*/ 0 h 2974157"/>
                <a:gd name="connsiteX1" fmla="*/ 8624352 w 8624352"/>
                <a:gd name="connsiteY1" fmla="*/ 0 h 2974157"/>
                <a:gd name="connsiteX2" fmla="*/ 8624352 w 8624352"/>
                <a:gd name="connsiteY2" fmla="*/ 2974157 h 2974157"/>
                <a:gd name="connsiteX3" fmla="*/ 0 w 8624352"/>
                <a:gd name="connsiteY3" fmla="*/ 2974157 h 2974157"/>
                <a:gd name="connsiteX4" fmla="*/ 0 w 8624352"/>
                <a:gd name="connsiteY4" fmla="*/ 0 h 2974157"/>
                <a:gd name="connsiteX0" fmla="*/ 2375555 w 8624352"/>
                <a:gd name="connsiteY0" fmla="*/ 9427 h 2974157"/>
                <a:gd name="connsiteX1" fmla="*/ 8624352 w 8624352"/>
                <a:gd name="connsiteY1" fmla="*/ 0 h 2974157"/>
                <a:gd name="connsiteX2" fmla="*/ 8624352 w 8624352"/>
                <a:gd name="connsiteY2" fmla="*/ 2974157 h 2974157"/>
                <a:gd name="connsiteX3" fmla="*/ 0 w 8624352"/>
                <a:gd name="connsiteY3" fmla="*/ 2974157 h 2974157"/>
                <a:gd name="connsiteX4" fmla="*/ 2375555 w 8624352"/>
                <a:gd name="connsiteY4" fmla="*/ 9427 h 2974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352" h="2974157">
                  <a:moveTo>
                    <a:pt x="2375555" y="9427"/>
                  </a:moveTo>
                  <a:lnTo>
                    <a:pt x="8624352" y="0"/>
                  </a:lnTo>
                  <a:lnTo>
                    <a:pt x="8624352" y="2974157"/>
                  </a:lnTo>
                  <a:lnTo>
                    <a:pt x="0" y="2974157"/>
                  </a:lnTo>
                  <a:lnTo>
                    <a:pt x="2375555" y="9427"/>
                  </a:lnTo>
                  <a:close/>
                </a:path>
              </a:pathLst>
            </a:custGeom>
            <a:solidFill>
              <a:schemeClr val="accent4"/>
            </a:solidFill>
            <a:ln>
              <a:solidFill>
                <a:schemeClr val="tx1"/>
              </a:solidFill>
            </a:ln>
            <a:effectLst/>
          </p:spPr>
          <p:txBody>
            <a:bodyPr wrap="square" rtlCol="0">
              <a:spAutoFit/>
            </a:bodyPr>
            <a:lstStyle/>
            <a:p>
              <a:endParaRPr lang="en-US" dirty="0"/>
            </a:p>
          </p:txBody>
        </p:sp>
      </p:grpSp>
    </p:spTree>
    <p:extLst>
      <p:ext uri="{BB962C8B-B14F-4D97-AF65-F5344CB8AC3E}">
        <p14:creationId xmlns:p14="http://schemas.microsoft.com/office/powerpoint/2010/main" val="1731235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02D4F6-9AF5-7665-989D-72809A7AB496}"/>
              </a:ext>
            </a:extLst>
          </p:cNvPr>
          <p:cNvPicPr>
            <a:picLocks noChangeAspect="1"/>
          </p:cNvPicPr>
          <p:nvPr/>
        </p:nvPicPr>
        <p:blipFill rotWithShape="1">
          <a:blip r:embed="rId2">
            <a:clrChange>
              <a:clrFrom>
                <a:srgbClr val="001030"/>
              </a:clrFrom>
              <a:clrTo>
                <a:srgbClr val="001030">
                  <a:alpha val="0"/>
                </a:srgbClr>
              </a:clrTo>
            </a:clrChange>
          </a:blip>
          <a:srcRect l="12797" r="13146" b="27208"/>
          <a:stretch/>
        </p:blipFill>
        <p:spPr>
          <a:xfrm>
            <a:off x="566782" y="11574"/>
            <a:ext cx="2872157" cy="2492930"/>
          </a:xfrm>
          <a:custGeom>
            <a:avLst/>
            <a:gdLst/>
            <a:ahLst/>
            <a:cxnLst/>
            <a:rect l="l" t="t" r="r" b="b"/>
            <a:pathLst>
              <a:path w="4636009" h="5032375">
                <a:moveTo>
                  <a:pt x="0" y="0"/>
                </a:moveTo>
                <a:lnTo>
                  <a:pt x="4636009" y="0"/>
                </a:lnTo>
                <a:lnTo>
                  <a:pt x="4636009" y="5032375"/>
                </a:lnTo>
                <a:lnTo>
                  <a:pt x="0" y="5032375"/>
                </a:lnTo>
                <a:close/>
              </a:path>
            </a:pathLst>
          </a:custGeom>
          <a:effectLst>
            <a:innerShdw blurRad="63500" dist="50800" dir="13500000">
              <a:prstClr val="black">
                <a:alpha val="50000"/>
              </a:prstClr>
            </a:innerShdw>
          </a:effectLst>
        </p:spPr>
      </p:pic>
      <p:sp>
        <p:nvSpPr>
          <p:cNvPr id="6" name="TextBox 5">
            <a:extLst>
              <a:ext uri="{FF2B5EF4-FFF2-40B4-BE49-F238E27FC236}">
                <a16:creationId xmlns:a16="http://schemas.microsoft.com/office/drawing/2014/main" id="{9F4CCB7D-9A59-DC1D-96EB-754A4D39800F}"/>
              </a:ext>
            </a:extLst>
          </p:cNvPr>
          <p:cNvSpPr txBox="1"/>
          <p:nvPr/>
        </p:nvSpPr>
        <p:spPr>
          <a:xfrm>
            <a:off x="-274747" y="473209"/>
            <a:ext cx="4555213" cy="1569660"/>
          </a:xfrm>
          <a:prstGeom prst="rect">
            <a:avLst/>
          </a:prstGeom>
          <a:noFill/>
        </p:spPr>
        <p:txBody>
          <a:bodyPr wrap="square" rtlCol="0">
            <a:spAutoFit/>
          </a:bodyPr>
          <a:lstStyle/>
          <a:p>
            <a:pPr algn="ctr"/>
            <a:r>
              <a:rPr lang="en-US" sz="4800" dirty="0">
                <a:solidFill>
                  <a:schemeClr val="bg1"/>
                </a:solidFill>
                <a:latin typeface="Times New Roman" panose="02020603050405020304" pitchFamily="18" charset="0"/>
                <a:cs typeface="Times New Roman" panose="02020603050405020304" pitchFamily="18" charset="0"/>
              </a:rPr>
              <a:t>Closing Statement</a:t>
            </a:r>
          </a:p>
        </p:txBody>
      </p:sp>
      <p:sp>
        <p:nvSpPr>
          <p:cNvPr id="9" name="TextBox 8">
            <a:extLst>
              <a:ext uri="{FF2B5EF4-FFF2-40B4-BE49-F238E27FC236}">
                <a16:creationId xmlns:a16="http://schemas.microsoft.com/office/drawing/2014/main" id="{4CAE0C2D-29BB-8E4E-0029-8CECB33C0D9C}"/>
              </a:ext>
            </a:extLst>
          </p:cNvPr>
          <p:cNvSpPr txBox="1"/>
          <p:nvPr/>
        </p:nvSpPr>
        <p:spPr>
          <a:xfrm>
            <a:off x="556950" y="2586205"/>
            <a:ext cx="2972831" cy="5293757"/>
          </a:xfrm>
          <a:prstGeom prst="rect">
            <a:avLst/>
          </a:prstGeom>
          <a:noFill/>
        </p:spPr>
        <p:txBody>
          <a:bodyPr wrap="square" rtlCol="0">
            <a:spAutoFit/>
          </a:bodyPr>
          <a:lstStyle/>
          <a:p>
            <a:pPr algn="just">
              <a:spcBef>
                <a:spcPts val="1200"/>
              </a:spcBef>
            </a:pPr>
            <a:r>
              <a:rPr lang="en-US" sz="1600" dirty="0"/>
              <a:t>The closing statement shows that even though the first mortgage is $470,000 and 85% loan to costs, the Borrower has to invest over $130,000 of cash to close the Loan.  Thus, the actual Loan size is 75,72% Loan To Costs So, the Borrower has real “skin in the game”.</a:t>
            </a:r>
          </a:p>
          <a:p>
            <a:pPr algn="just">
              <a:spcBef>
                <a:spcPts val="1200"/>
              </a:spcBef>
            </a:pPr>
            <a:r>
              <a:rPr lang="en-US" sz="1600" dirty="0"/>
              <a:t>The investors receive 100% of the interest and the Lender receives the UW fee and Closing Fee.  Chesterfield is buying one of the Junior C units showing his confidence in full repayment. </a:t>
            </a:r>
          </a:p>
          <a:p>
            <a:pPr algn="just">
              <a:spcBef>
                <a:spcPts val="1200"/>
              </a:spcBef>
            </a:pPr>
            <a:endParaRPr lang="en-US" sz="1600" dirty="0"/>
          </a:p>
          <a:p>
            <a:pPr algn="just">
              <a:spcBef>
                <a:spcPts val="1200"/>
              </a:spcBef>
            </a:pPr>
            <a:endParaRPr lang="en-US" sz="1600" dirty="0"/>
          </a:p>
          <a:p>
            <a:pPr algn="just">
              <a:spcBef>
                <a:spcPts val="1200"/>
              </a:spcBef>
            </a:pPr>
            <a:r>
              <a:rPr lang="en-US" sz="1600" dirty="0"/>
              <a:t> </a:t>
            </a:r>
          </a:p>
        </p:txBody>
      </p:sp>
      <p:pic>
        <p:nvPicPr>
          <p:cNvPr id="3" name="Picture 2">
            <a:extLst>
              <a:ext uri="{FF2B5EF4-FFF2-40B4-BE49-F238E27FC236}">
                <a16:creationId xmlns:a16="http://schemas.microsoft.com/office/drawing/2014/main" id="{F0644CBE-81C4-3AFF-08E7-B87C14E39BFD}"/>
              </a:ext>
            </a:extLst>
          </p:cNvPr>
          <p:cNvPicPr>
            <a:picLocks noChangeAspect="1"/>
          </p:cNvPicPr>
          <p:nvPr/>
        </p:nvPicPr>
        <p:blipFill>
          <a:blip r:embed="rId3"/>
          <a:stretch>
            <a:fillRect/>
          </a:stretch>
        </p:blipFill>
        <p:spPr>
          <a:xfrm>
            <a:off x="4280466" y="713232"/>
            <a:ext cx="7277550" cy="4526280"/>
          </a:xfrm>
          <a:prstGeom prst="rect">
            <a:avLst/>
          </a:prstGeom>
        </p:spPr>
      </p:pic>
      <p:grpSp>
        <p:nvGrpSpPr>
          <p:cNvPr id="13" name="Group 12">
            <a:extLst>
              <a:ext uri="{FF2B5EF4-FFF2-40B4-BE49-F238E27FC236}">
                <a16:creationId xmlns:a16="http://schemas.microsoft.com/office/drawing/2014/main" id="{76B16BDB-3AE2-B3A7-2C29-865DEF13A6FC}"/>
              </a:ext>
            </a:extLst>
          </p:cNvPr>
          <p:cNvGrpSpPr/>
          <p:nvPr/>
        </p:nvGrpSpPr>
        <p:grpSpPr>
          <a:xfrm>
            <a:off x="4280466" y="5409969"/>
            <a:ext cx="7277550" cy="1268430"/>
            <a:chOff x="3924034" y="5351826"/>
            <a:chExt cx="7954959" cy="1506174"/>
          </a:xfrm>
        </p:grpSpPr>
        <p:sp>
          <p:nvSpPr>
            <p:cNvPr id="14" name="TextBox 13">
              <a:extLst>
                <a:ext uri="{FF2B5EF4-FFF2-40B4-BE49-F238E27FC236}">
                  <a16:creationId xmlns:a16="http://schemas.microsoft.com/office/drawing/2014/main" id="{A3A8C2FB-C7AB-2151-0C1A-C10AD1B8F428}"/>
                </a:ext>
              </a:extLst>
            </p:cNvPr>
            <p:cNvSpPr txBox="1"/>
            <p:nvPr/>
          </p:nvSpPr>
          <p:spPr>
            <a:xfrm>
              <a:off x="7680960" y="5351828"/>
              <a:ext cx="4198033" cy="1506172"/>
            </a:xfrm>
            <a:custGeom>
              <a:avLst/>
              <a:gdLst>
                <a:gd name="connsiteX0" fmla="*/ 0 w 8624352"/>
                <a:gd name="connsiteY0" fmla="*/ 0 h 2974157"/>
                <a:gd name="connsiteX1" fmla="*/ 8624352 w 8624352"/>
                <a:gd name="connsiteY1" fmla="*/ 0 h 2974157"/>
                <a:gd name="connsiteX2" fmla="*/ 8624352 w 8624352"/>
                <a:gd name="connsiteY2" fmla="*/ 2974157 h 2974157"/>
                <a:gd name="connsiteX3" fmla="*/ 0 w 8624352"/>
                <a:gd name="connsiteY3" fmla="*/ 2974157 h 2974157"/>
                <a:gd name="connsiteX4" fmla="*/ 0 w 8624352"/>
                <a:gd name="connsiteY4" fmla="*/ 0 h 2974157"/>
                <a:gd name="connsiteX0" fmla="*/ 2375555 w 8624352"/>
                <a:gd name="connsiteY0" fmla="*/ 9427 h 2974157"/>
                <a:gd name="connsiteX1" fmla="*/ 8624352 w 8624352"/>
                <a:gd name="connsiteY1" fmla="*/ 0 h 2974157"/>
                <a:gd name="connsiteX2" fmla="*/ 8624352 w 8624352"/>
                <a:gd name="connsiteY2" fmla="*/ 2974157 h 2974157"/>
                <a:gd name="connsiteX3" fmla="*/ 0 w 8624352"/>
                <a:gd name="connsiteY3" fmla="*/ 2974157 h 2974157"/>
                <a:gd name="connsiteX4" fmla="*/ 2375555 w 8624352"/>
                <a:gd name="connsiteY4" fmla="*/ 9427 h 2974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352" h="2974157">
                  <a:moveTo>
                    <a:pt x="2375555" y="9427"/>
                  </a:moveTo>
                  <a:lnTo>
                    <a:pt x="8624352" y="0"/>
                  </a:lnTo>
                  <a:lnTo>
                    <a:pt x="8624352" y="2974157"/>
                  </a:lnTo>
                  <a:lnTo>
                    <a:pt x="0" y="2974157"/>
                  </a:lnTo>
                  <a:lnTo>
                    <a:pt x="2375555" y="9427"/>
                  </a:lnTo>
                  <a:close/>
                </a:path>
              </a:pathLst>
            </a:custGeom>
            <a:solidFill>
              <a:schemeClr val="accent4"/>
            </a:solidFill>
            <a:ln>
              <a:solidFill>
                <a:schemeClr val="tx1"/>
              </a:solidFill>
            </a:ln>
            <a:effectLst/>
          </p:spPr>
          <p:txBody>
            <a:bodyPr wrap="square" rtlCol="0">
              <a:spAutoFit/>
            </a:bodyPr>
            <a:lstStyle/>
            <a:p>
              <a:endParaRPr lang="en-US" dirty="0"/>
            </a:p>
          </p:txBody>
        </p:sp>
        <p:sp>
          <p:nvSpPr>
            <p:cNvPr id="15" name="TextBox 14">
              <a:extLst>
                <a:ext uri="{FF2B5EF4-FFF2-40B4-BE49-F238E27FC236}">
                  <a16:creationId xmlns:a16="http://schemas.microsoft.com/office/drawing/2014/main" id="{30CA169E-5639-C746-9F0B-99280E7D633E}"/>
                </a:ext>
              </a:extLst>
            </p:cNvPr>
            <p:cNvSpPr txBox="1"/>
            <p:nvPr/>
          </p:nvSpPr>
          <p:spPr>
            <a:xfrm rot="10800000">
              <a:off x="3924034" y="5351826"/>
              <a:ext cx="4555212" cy="1506169"/>
            </a:xfrm>
            <a:custGeom>
              <a:avLst/>
              <a:gdLst>
                <a:gd name="connsiteX0" fmla="*/ 0 w 8624352"/>
                <a:gd name="connsiteY0" fmla="*/ 0 h 2974157"/>
                <a:gd name="connsiteX1" fmla="*/ 8624352 w 8624352"/>
                <a:gd name="connsiteY1" fmla="*/ 0 h 2974157"/>
                <a:gd name="connsiteX2" fmla="*/ 8624352 w 8624352"/>
                <a:gd name="connsiteY2" fmla="*/ 2974157 h 2974157"/>
                <a:gd name="connsiteX3" fmla="*/ 0 w 8624352"/>
                <a:gd name="connsiteY3" fmla="*/ 2974157 h 2974157"/>
                <a:gd name="connsiteX4" fmla="*/ 0 w 8624352"/>
                <a:gd name="connsiteY4" fmla="*/ 0 h 2974157"/>
                <a:gd name="connsiteX0" fmla="*/ 2375555 w 8624352"/>
                <a:gd name="connsiteY0" fmla="*/ 9427 h 2974157"/>
                <a:gd name="connsiteX1" fmla="*/ 8624352 w 8624352"/>
                <a:gd name="connsiteY1" fmla="*/ 0 h 2974157"/>
                <a:gd name="connsiteX2" fmla="*/ 8624352 w 8624352"/>
                <a:gd name="connsiteY2" fmla="*/ 2974157 h 2974157"/>
                <a:gd name="connsiteX3" fmla="*/ 0 w 8624352"/>
                <a:gd name="connsiteY3" fmla="*/ 2974157 h 2974157"/>
                <a:gd name="connsiteX4" fmla="*/ 2375555 w 8624352"/>
                <a:gd name="connsiteY4" fmla="*/ 9427 h 2974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352" h="2974157">
                  <a:moveTo>
                    <a:pt x="2375555" y="9427"/>
                  </a:moveTo>
                  <a:lnTo>
                    <a:pt x="8624352" y="0"/>
                  </a:lnTo>
                  <a:lnTo>
                    <a:pt x="8624352" y="2974157"/>
                  </a:lnTo>
                  <a:lnTo>
                    <a:pt x="0" y="2974157"/>
                  </a:lnTo>
                  <a:lnTo>
                    <a:pt x="2375555" y="9427"/>
                  </a:lnTo>
                  <a:close/>
                </a:path>
              </a:pathLst>
            </a:custGeom>
            <a:solidFill>
              <a:schemeClr val="accent4"/>
            </a:solidFill>
            <a:ln>
              <a:solidFill>
                <a:schemeClr val="tx1"/>
              </a:solidFill>
            </a:ln>
            <a:effectLst/>
          </p:spPr>
          <p:txBody>
            <a:bodyPr wrap="square" rtlCol="0">
              <a:spAutoFit/>
            </a:bodyPr>
            <a:lstStyle/>
            <a:p>
              <a:endParaRPr lang="en-US" dirty="0"/>
            </a:p>
          </p:txBody>
        </p:sp>
      </p:grpSp>
    </p:spTree>
    <p:extLst>
      <p:ext uri="{BB962C8B-B14F-4D97-AF65-F5344CB8AC3E}">
        <p14:creationId xmlns:p14="http://schemas.microsoft.com/office/powerpoint/2010/main" val="3909770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11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5192E7-47F6-2FB9-75D1-2FEC49F064FF}"/>
              </a:ext>
            </a:extLst>
          </p:cNvPr>
          <p:cNvPicPr>
            <a:picLocks noChangeAspect="1"/>
          </p:cNvPicPr>
          <p:nvPr/>
        </p:nvPicPr>
        <p:blipFill rotWithShape="1">
          <a:blip r:embed="rId2">
            <a:clrChange>
              <a:clrFrom>
                <a:srgbClr val="001030"/>
              </a:clrFrom>
              <a:clrTo>
                <a:srgbClr val="001030">
                  <a:alpha val="0"/>
                </a:srgbClr>
              </a:clrTo>
            </a:clrChange>
          </a:blip>
          <a:srcRect l="12797" r="13146" b="27208"/>
          <a:stretch/>
        </p:blipFill>
        <p:spPr>
          <a:xfrm>
            <a:off x="574201" y="0"/>
            <a:ext cx="2872157" cy="2492930"/>
          </a:xfrm>
          <a:custGeom>
            <a:avLst/>
            <a:gdLst/>
            <a:ahLst/>
            <a:cxnLst/>
            <a:rect l="l" t="t" r="r" b="b"/>
            <a:pathLst>
              <a:path w="4636009" h="5032375">
                <a:moveTo>
                  <a:pt x="0" y="0"/>
                </a:moveTo>
                <a:lnTo>
                  <a:pt x="4636009" y="0"/>
                </a:lnTo>
                <a:lnTo>
                  <a:pt x="4636009" y="5032375"/>
                </a:lnTo>
                <a:lnTo>
                  <a:pt x="0" y="5032375"/>
                </a:lnTo>
                <a:close/>
              </a:path>
            </a:pathLst>
          </a:custGeom>
          <a:effectLst>
            <a:innerShdw blurRad="63500" dist="50800" dir="13500000">
              <a:prstClr val="black">
                <a:alpha val="50000"/>
              </a:prstClr>
            </a:innerShdw>
          </a:effectLst>
        </p:spPr>
      </p:pic>
      <p:sp>
        <p:nvSpPr>
          <p:cNvPr id="4" name="TextBox 3">
            <a:extLst>
              <a:ext uri="{FF2B5EF4-FFF2-40B4-BE49-F238E27FC236}">
                <a16:creationId xmlns:a16="http://schemas.microsoft.com/office/drawing/2014/main" id="{F4C74A20-02E1-2F1A-CF1D-2FC02C6443C3}"/>
              </a:ext>
            </a:extLst>
          </p:cNvPr>
          <p:cNvSpPr txBox="1"/>
          <p:nvPr/>
        </p:nvSpPr>
        <p:spPr>
          <a:xfrm>
            <a:off x="1002310" y="904833"/>
            <a:ext cx="2015940" cy="683264"/>
          </a:xfrm>
          <a:prstGeom prst="rect">
            <a:avLst/>
          </a:prstGeom>
          <a:noFill/>
        </p:spPr>
        <p:txBody>
          <a:bodyPr wrap="square" rtlCol="0">
            <a:spAutoFit/>
          </a:bodyPr>
          <a:lstStyle/>
          <a:p>
            <a:pPr algn="ctr">
              <a:lnSpc>
                <a:spcPct val="80000"/>
              </a:lnSpc>
            </a:pPr>
            <a:r>
              <a:rPr lang="en-US" sz="4800" dirty="0">
                <a:solidFill>
                  <a:schemeClr val="bg1"/>
                </a:solidFill>
                <a:latin typeface="Times New Roman" panose="02020603050405020304" pitchFamily="18" charset="0"/>
                <a:cs typeface="Times New Roman" panose="02020603050405020304" pitchFamily="18" charset="0"/>
              </a:rPr>
              <a:t>Demos</a:t>
            </a:r>
          </a:p>
        </p:txBody>
      </p:sp>
      <p:pic>
        <p:nvPicPr>
          <p:cNvPr id="2" name="Picture 1">
            <a:extLst>
              <a:ext uri="{FF2B5EF4-FFF2-40B4-BE49-F238E27FC236}">
                <a16:creationId xmlns:a16="http://schemas.microsoft.com/office/drawing/2014/main" id="{14744659-AAE5-61EC-462C-53CBBEC89F47}"/>
              </a:ext>
            </a:extLst>
          </p:cNvPr>
          <p:cNvPicPr>
            <a:picLocks noChangeAspect="1"/>
          </p:cNvPicPr>
          <p:nvPr/>
        </p:nvPicPr>
        <p:blipFill>
          <a:blip r:embed="rId3"/>
          <a:stretch>
            <a:fillRect/>
          </a:stretch>
        </p:blipFill>
        <p:spPr>
          <a:xfrm>
            <a:off x="4292082" y="701701"/>
            <a:ext cx="7325717" cy="4597107"/>
          </a:xfrm>
          <a:prstGeom prst="rect">
            <a:avLst/>
          </a:prstGeom>
        </p:spPr>
      </p:pic>
      <p:pic>
        <p:nvPicPr>
          <p:cNvPr id="9" name="Picture 8">
            <a:extLst>
              <a:ext uri="{FF2B5EF4-FFF2-40B4-BE49-F238E27FC236}">
                <a16:creationId xmlns:a16="http://schemas.microsoft.com/office/drawing/2014/main" id="{7F130492-3687-8F78-1E36-275BD01AFAF7}"/>
              </a:ext>
            </a:extLst>
          </p:cNvPr>
          <p:cNvPicPr>
            <a:picLocks noChangeAspect="1"/>
          </p:cNvPicPr>
          <p:nvPr/>
        </p:nvPicPr>
        <p:blipFill rotWithShape="1">
          <a:blip r:embed="rId4"/>
          <a:srcRect l="39882" r="2197" b="21485"/>
          <a:stretch/>
        </p:blipFill>
        <p:spPr>
          <a:xfrm>
            <a:off x="574200" y="2834640"/>
            <a:ext cx="3330288" cy="2889504"/>
          </a:xfrm>
          <a:prstGeom prst="rect">
            <a:avLst/>
          </a:prstGeom>
          <a:ln>
            <a:solidFill>
              <a:schemeClr val="tx1"/>
            </a:solidFill>
          </a:ln>
        </p:spPr>
      </p:pic>
      <p:grpSp>
        <p:nvGrpSpPr>
          <p:cNvPr id="11" name="Group 10">
            <a:extLst>
              <a:ext uri="{FF2B5EF4-FFF2-40B4-BE49-F238E27FC236}">
                <a16:creationId xmlns:a16="http://schemas.microsoft.com/office/drawing/2014/main" id="{E3961F70-9B1E-F4A7-E072-A388A8833CB7}"/>
              </a:ext>
            </a:extLst>
          </p:cNvPr>
          <p:cNvGrpSpPr/>
          <p:nvPr/>
        </p:nvGrpSpPr>
        <p:grpSpPr>
          <a:xfrm>
            <a:off x="4256654" y="5445115"/>
            <a:ext cx="7421637" cy="1268430"/>
            <a:chOff x="3924034" y="5351826"/>
            <a:chExt cx="7954959" cy="1506174"/>
          </a:xfrm>
        </p:grpSpPr>
        <p:sp>
          <p:nvSpPr>
            <p:cNvPr id="12" name="TextBox 11">
              <a:extLst>
                <a:ext uri="{FF2B5EF4-FFF2-40B4-BE49-F238E27FC236}">
                  <a16:creationId xmlns:a16="http://schemas.microsoft.com/office/drawing/2014/main" id="{C01FD025-16A3-969F-5FC0-86DF0303B369}"/>
                </a:ext>
              </a:extLst>
            </p:cNvPr>
            <p:cNvSpPr txBox="1"/>
            <p:nvPr/>
          </p:nvSpPr>
          <p:spPr>
            <a:xfrm>
              <a:off x="7680960" y="5351828"/>
              <a:ext cx="4198033" cy="1506172"/>
            </a:xfrm>
            <a:custGeom>
              <a:avLst/>
              <a:gdLst>
                <a:gd name="connsiteX0" fmla="*/ 0 w 8624352"/>
                <a:gd name="connsiteY0" fmla="*/ 0 h 2974157"/>
                <a:gd name="connsiteX1" fmla="*/ 8624352 w 8624352"/>
                <a:gd name="connsiteY1" fmla="*/ 0 h 2974157"/>
                <a:gd name="connsiteX2" fmla="*/ 8624352 w 8624352"/>
                <a:gd name="connsiteY2" fmla="*/ 2974157 h 2974157"/>
                <a:gd name="connsiteX3" fmla="*/ 0 w 8624352"/>
                <a:gd name="connsiteY3" fmla="*/ 2974157 h 2974157"/>
                <a:gd name="connsiteX4" fmla="*/ 0 w 8624352"/>
                <a:gd name="connsiteY4" fmla="*/ 0 h 2974157"/>
                <a:gd name="connsiteX0" fmla="*/ 2375555 w 8624352"/>
                <a:gd name="connsiteY0" fmla="*/ 9427 h 2974157"/>
                <a:gd name="connsiteX1" fmla="*/ 8624352 w 8624352"/>
                <a:gd name="connsiteY1" fmla="*/ 0 h 2974157"/>
                <a:gd name="connsiteX2" fmla="*/ 8624352 w 8624352"/>
                <a:gd name="connsiteY2" fmla="*/ 2974157 h 2974157"/>
                <a:gd name="connsiteX3" fmla="*/ 0 w 8624352"/>
                <a:gd name="connsiteY3" fmla="*/ 2974157 h 2974157"/>
                <a:gd name="connsiteX4" fmla="*/ 2375555 w 8624352"/>
                <a:gd name="connsiteY4" fmla="*/ 9427 h 2974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352" h="2974157">
                  <a:moveTo>
                    <a:pt x="2375555" y="9427"/>
                  </a:moveTo>
                  <a:lnTo>
                    <a:pt x="8624352" y="0"/>
                  </a:lnTo>
                  <a:lnTo>
                    <a:pt x="8624352" y="2974157"/>
                  </a:lnTo>
                  <a:lnTo>
                    <a:pt x="0" y="2974157"/>
                  </a:lnTo>
                  <a:lnTo>
                    <a:pt x="2375555" y="9427"/>
                  </a:lnTo>
                  <a:close/>
                </a:path>
              </a:pathLst>
            </a:custGeom>
            <a:solidFill>
              <a:schemeClr val="accent4"/>
            </a:solidFill>
            <a:ln>
              <a:solidFill>
                <a:schemeClr val="tx1"/>
              </a:solidFill>
            </a:ln>
            <a:effectLst/>
          </p:spPr>
          <p:txBody>
            <a:bodyPr wrap="square" rtlCol="0">
              <a:spAutoFit/>
            </a:bodyPr>
            <a:lstStyle/>
            <a:p>
              <a:endParaRPr lang="en-US" dirty="0"/>
            </a:p>
          </p:txBody>
        </p:sp>
        <p:sp>
          <p:nvSpPr>
            <p:cNvPr id="13" name="TextBox 12">
              <a:extLst>
                <a:ext uri="{FF2B5EF4-FFF2-40B4-BE49-F238E27FC236}">
                  <a16:creationId xmlns:a16="http://schemas.microsoft.com/office/drawing/2014/main" id="{CF0C7EA7-57B8-2327-AF39-98B1B48004E2}"/>
                </a:ext>
              </a:extLst>
            </p:cNvPr>
            <p:cNvSpPr txBox="1"/>
            <p:nvPr/>
          </p:nvSpPr>
          <p:spPr>
            <a:xfrm rot="10800000">
              <a:off x="3924034" y="5351826"/>
              <a:ext cx="4555212" cy="1506169"/>
            </a:xfrm>
            <a:custGeom>
              <a:avLst/>
              <a:gdLst>
                <a:gd name="connsiteX0" fmla="*/ 0 w 8624352"/>
                <a:gd name="connsiteY0" fmla="*/ 0 h 2974157"/>
                <a:gd name="connsiteX1" fmla="*/ 8624352 w 8624352"/>
                <a:gd name="connsiteY1" fmla="*/ 0 h 2974157"/>
                <a:gd name="connsiteX2" fmla="*/ 8624352 w 8624352"/>
                <a:gd name="connsiteY2" fmla="*/ 2974157 h 2974157"/>
                <a:gd name="connsiteX3" fmla="*/ 0 w 8624352"/>
                <a:gd name="connsiteY3" fmla="*/ 2974157 h 2974157"/>
                <a:gd name="connsiteX4" fmla="*/ 0 w 8624352"/>
                <a:gd name="connsiteY4" fmla="*/ 0 h 2974157"/>
                <a:gd name="connsiteX0" fmla="*/ 2375555 w 8624352"/>
                <a:gd name="connsiteY0" fmla="*/ 9427 h 2974157"/>
                <a:gd name="connsiteX1" fmla="*/ 8624352 w 8624352"/>
                <a:gd name="connsiteY1" fmla="*/ 0 h 2974157"/>
                <a:gd name="connsiteX2" fmla="*/ 8624352 w 8624352"/>
                <a:gd name="connsiteY2" fmla="*/ 2974157 h 2974157"/>
                <a:gd name="connsiteX3" fmla="*/ 0 w 8624352"/>
                <a:gd name="connsiteY3" fmla="*/ 2974157 h 2974157"/>
                <a:gd name="connsiteX4" fmla="*/ 2375555 w 8624352"/>
                <a:gd name="connsiteY4" fmla="*/ 9427 h 2974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352" h="2974157">
                  <a:moveTo>
                    <a:pt x="2375555" y="9427"/>
                  </a:moveTo>
                  <a:lnTo>
                    <a:pt x="8624352" y="0"/>
                  </a:lnTo>
                  <a:lnTo>
                    <a:pt x="8624352" y="2974157"/>
                  </a:lnTo>
                  <a:lnTo>
                    <a:pt x="0" y="2974157"/>
                  </a:lnTo>
                  <a:lnTo>
                    <a:pt x="2375555" y="9427"/>
                  </a:lnTo>
                  <a:close/>
                </a:path>
              </a:pathLst>
            </a:custGeom>
            <a:solidFill>
              <a:schemeClr val="accent4"/>
            </a:solidFill>
            <a:ln>
              <a:solidFill>
                <a:schemeClr val="tx1"/>
              </a:solidFill>
            </a:ln>
            <a:effectLst/>
          </p:spPr>
          <p:txBody>
            <a:bodyPr wrap="square" rtlCol="0">
              <a:spAutoFit/>
            </a:bodyPr>
            <a:lstStyle/>
            <a:p>
              <a:endParaRPr lang="en-US" dirty="0"/>
            </a:p>
          </p:txBody>
        </p:sp>
      </p:grpSp>
    </p:spTree>
    <p:extLst>
      <p:ext uri="{BB962C8B-B14F-4D97-AF65-F5344CB8AC3E}">
        <p14:creationId xmlns:p14="http://schemas.microsoft.com/office/powerpoint/2010/main" val="3865491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11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5192E7-47F6-2FB9-75D1-2FEC49F064FF}"/>
              </a:ext>
            </a:extLst>
          </p:cNvPr>
          <p:cNvPicPr>
            <a:picLocks noChangeAspect="1"/>
          </p:cNvPicPr>
          <p:nvPr/>
        </p:nvPicPr>
        <p:blipFill rotWithShape="1">
          <a:blip r:embed="rId2">
            <a:clrChange>
              <a:clrFrom>
                <a:srgbClr val="001030"/>
              </a:clrFrom>
              <a:clrTo>
                <a:srgbClr val="001030">
                  <a:alpha val="0"/>
                </a:srgbClr>
              </a:clrTo>
            </a:clrChange>
          </a:blip>
          <a:srcRect l="12797" r="13146" b="27208"/>
          <a:stretch/>
        </p:blipFill>
        <p:spPr>
          <a:xfrm>
            <a:off x="574201" y="0"/>
            <a:ext cx="2872157" cy="2492930"/>
          </a:xfrm>
          <a:custGeom>
            <a:avLst/>
            <a:gdLst/>
            <a:ahLst/>
            <a:cxnLst/>
            <a:rect l="l" t="t" r="r" b="b"/>
            <a:pathLst>
              <a:path w="4636009" h="5032375">
                <a:moveTo>
                  <a:pt x="0" y="0"/>
                </a:moveTo>
                <a:lnTo>
                  <a:pt x="4636009" y="0"/>
                </a:lnTo>
                <a:lnTo>
                  <a:pt x="4636009" y="5032375"/>
                </a:lnTo>
                <a:lnTo>
                  <a:pt x="0" y="5032375"/>
                </a:lnTo>
                <a:close/>
              </a:path>
            </a:pathLst>
          </a:custGeom>
          <a:effectLst>
            <a:innerShdw blurRad="63500" dist="50800" dir="13500000">
              <a:prstClr val="black">
                <a:alpha val="50000"/>
              </a:prstClr>
            </a:innerShdw>
          </a:effectLst>
        </p:spPr>
      </p:pic>
      <p:sp>
        <p:nvSpPr>
          <p:cNvPr id="4" name="TextBox 3">
            <a:extLst>
              <a:ext uri="{FF2B5EF4-FFF2-40B4-BE49-F238E27FC236}">
                <a16:creationId xmlns:a16="http://schemas.microsoft.com/office/drawing/2014/main" id="{F4C74A20-02E1-2F1A-CF1D-2FC02C6443C3}"/>
              </a:ext>
            </a:extLst>
          </p:cNvPr>
          <p:cNvSpPr txBox="1"/>
          <p:nvPr/>
        </p:nvSpPr>
        <p:spPr>
          <a:xfrm>
            <a:off x="1002310" y="904693"/>
            <a:ext cx="2015940" cy="683264"/>
          </a:xfrm>
          <a:prstGeom prst="rect">
            <a:avLst/>
          </a:prstGeom>
          <a:noFill/>
        </p:spPr>
        <p:txBody>
          <a:bodyPr wrap="square" rtlCol="0">
            <a:spAutoFit/>
          </a:bodyPr>
          <a:lstStyle/>
          <a:p>
            <a:pPr algn="ctr">
              <a:lnSpc>
                <a:spcPct val="80000"/>
              </a:lnSpc>
            </a:pPr>
            <a:r>
              <a:rPr lang="en-US" sz="4800" dirty="0">
                <a:solidFill>
                  <a:schemeClr val="bg1"/>
                </a:solidFill>
                <a:latin typeface="Times New Roman" panose="02020603050405020304" pitchFamily="18" charset="0"/>
                <a:cs typeface="Times New Roman" panose="02020603050405020304" pitchFamily="18" charset="0"/>
              </a:rPr>
              <a:t>Comps</a:t>
            </a:r>
          </a:p>
        </p:txBody>
      </p:sp>
      <p:pic>
        <p:nvPicPr>
          <p:cNvPr id="1026" name="Picture 2" descr="7 Pickett District Rd, New Milford, CT for sale - Primary Photo - Image 1 of 10">
            <a:extLst>
              <a:ext uri="{FF2B5EF4-FFF2-40B4-BE49-F238E27FC236}">
                <a16:creationId xmlns:a16="http://schemas.microsoft.com/office/drawing/2014/main" id="{C66AA53B-1660-A30C-7789-047A3964C1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84" r="9806" b="23469"/>
          <a:stretch/>
        </p:blipFill>
        <p:spPr bwMode="auto">
          <a:xfrm>
            <a:off x="3874467" y="245445"/>
            <a:ext cx="3606271" cy="2177243"/>
          </a:xfrm>
          <a:prstGeom prst="rect">
            <a:avLst/>
          </a:prstGeom>
          <a:solidFill>
            <a:schemeClr val="tx1"/>
          </a:solidFill>
          <a:ln w="19050">
            <a:solidFill>
              <a:schemeClr val="tx1"/>
            </a:solidFill>
          </a:ln>
        </p:spPr>
      </p:pic>
      <p:sp>
        <p:nvSpPr>
          <p:cNvPr id="3" name="TextBox 2">
            <a:extLst>
              <a:ext uri="{FF2B5EF4-FFF2-40B4-BE49-F238E27FC236}">
                <a16:creationId xmlns:a16="http://schemas.microsoft.com/office/drawing/2014/main" id="{19C5B169-067D-904B-1FDB-0334642BA2DF}"/>
              </a:ext>
            </a:extLst>
          </p:cNvPr>
          <p:cNvSpPr txBox="1"/>
          <p:nvPr/>
        </p:nvSpPr>
        <p:spPr>
          <a:xfrm>
            <a:off x="5782491" y="2541035"/>
            <a:ext cx="2922309" cy="923330"/>
          </a:xfrm>
          <a:prstGeom prst="rect">
            <a:avLst/>
          </a:prstGeom>
          <a:noFill/>
        </p:spPr>
        <p:txBody>
          <a:bodyPr wrap="square" rtlCol="0">
            <a:spAutoFit/>
          </a:bodyPr>
          <a:lstStyle/>
          <a:p>
            <a:r>
              <a:rPr lang="en-US" dirty="0"/>
              <a:t>SF:	3,854</a:t>
            </a:r>
          </a:p>
          <a:p>
            <a:r>
              <a:rPr lang="en-US" dirty="0"/>
              <a:t>Price 	$695,000</a:t>
            </a:r>
          </a:p>
          <a:p>
            <a:r>
              <a:rPr lang="en-US" dirty="0"/>
              <a:t>Use: 	Medical</a:t>
            </a:r>
          </a:p>
        </p:txBody>
      </p:sp>
      <p:pic>
        <p:nvPicPr>
          <p:cNvPr id="1028" name="Picture 4" descr="14 Elm St, New Milford, CT for lease - Capture - Image 1 of 1">
            <a:extLst>
              <a:ext uri="{FF2B5EF4-FFF2-40B4-BE49-F238E27FC236}">
                <a16:creationId xmlns:a16="http://schemas.microsoft.com/office/drawing/2014/main" id="{6230DEA5-A926-3FCB-BB0D-937FBD2F70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009" t="1" r="19557" b="8543"/>
          <a:stretch/>
        </p:blipFill>
        <p:spPr bwMode="auto">
          <a:xfrm>
            <a:off x="8022926" y="245445"/>
            <a:ext cx="3594873" cy="217724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829A333-DFCA-316A-806B-1BFF91BA4968}"/>
              </a:ext>
            </a:extLst>
          </p:cNvPr>
          <p:cNvSpPr txBox="1"/>
          <p:nvPr/>
        </p:nvSpPr>
        <p:spPr>
          <a:xfrm>
            <a:off x="9820362" y="2539894"/>
            <a:ext cx="2922309" cy="923330"/>
          </a:xfrm>
          <a:prstGeom prst="rect">
            <a:avLst/>
          </a:prstGeom>
          <a:noFill/>
        </p:spPr>
        <p:txBody>
          <a:bodyPr wrap="square" rtlCol="0">
            <a:spAutoFit/>
          </a:bodyPr>
          <a:lstStyle/>
          <a:p>
            <a:r>
              <a:rPr lang="en-US" dirty="0"/>
              <a:t>SF:	 5,184</a:t>
            </a:r>
          </a:p>
          <a:p>
            <a:r>
              <a:rPr lang="en-US" dirty="0"/>
              <a:t>Rent: 	$40 PSF</a:t>
            </a:r>
          </a:p>
          <a:p>
            <a:r>
              <a:rPr lang="en-US" dirty="0"/>
              <a:t>Use: 	Medical</a:t>
            </a:r>
          </a:p>
        </p:txBody>
      </p:sp>
      <p:pic>
        <p:nvPicPr>
          <p:cNvPr id="7" name="Picture 6">
            <a:extLst>
              <a:ext uri="{FF2B5EF4-FFF2-40B4-BE49-F238E27FC236}">
                <a16:creationId xmlns:a16="http://schemas.microsoft.com/office/drawing/2014/main" id="{20B97233-2D34-DCF6-1E6F-FA1E168C900F}"/>
              </a:ext>
            </a:extLst>
          </p:cNvPr>
          <p:cNvPicPr>
            <a:picLocks noChangeAspect="1"/>
          </p:cNvPicPr>
          <p:nvPr/>
        </p:nvPicPr>
        <p:blipFill rotWithShape="1">
          <a:blip r:embed="rId5"/>
          <a:srcRect l="3382" r="5201" b="37941"/>
          <a:stretch/>
        </p:blipFill>
        <p:spPr>
          <a:xfrm>
            <a:off x="677115" y="2830403"/>
            <a:ext cx="4960664" cy="2177243"/>
          </a:xfrm>
          <a:prstGeom prst="rect">
            <a:avLst/>
          </a:prstGeom>
          <a:ln w="19050">
            <a:solidFill>
              <a:schemeClr val="tx1"/>
            </a:solidFill>
          </a:ln>
        </p:spPr>
      </p:pic>
      <p:sp>
        <p:nvSpPr>
          <p:cNvPr id="12" name="TextBox 11">
            <a:extLst>
              <a:ext uri="{FF2B5EF4-FFF2-40B4-BE49-F238E27FC236}">
                <a16:creationId xmlns:a16="http://schemas.microsoft.com/office/drawing/2014/main" id="{3908FF33-E5A8-2E2E-D560-7AB5EBD44A8E}"/>
              </a:ext>
            </a:extLst>
          </p:cNvPr>
          <p:cNvSpPr txBox="1"/>
          <p:nvPr/>
        </p:nvSpPr>
        <p:spPr>
          <a:xfrm>
            <a:off x="677115" y="5195251"/>
            <a:ext cx="2922309" cy="923330"/>
          </a:xfrm>
          <a:prstGeom prst="rect">
            <a:avLst/>
          </a:prstGeom>
          <a:noFill/>
        </p:spPr>
        <p:txBody>
          <a:bodyPr wrap="square" rtlCol="0">
            <a:spAutoFit/>
          </a:bodyPr>
          <a:lstStyle/>
          <a:p>
            <a:r>
              <a:rPr lang="en-US" dirty="0"/>
              <a:t>SF:	 14,007</a:t>
            </a:r>
          </a:p>
          <a:p>
            <a:r>
              <a:rPr lang="en-US" dirty="0"/>
              <a:t>Rent: 	$46 PSF</a:t>
            </a:r>
          </a:p>
          <a:p>
            <a:r>
              <a:rPr lang="en-US" dirty="0"/>
              <a:t>Use: 	Medical</a:t>
            </a:r>
          </a:p>
        </p:txBody>
      </p:sp>
      <p:grpSp>
        <p:nvGrpSpPr>
          <p:cNvPr id="14" name="Group 13">
            <a:extLst>
              <a:ext uri="{FF2B5EF4-FFF2-40B4-BE49-F238E27FC236}">
                <a16:creationId xmlns:a16="http://schemas.microsoft.com/office/drawing/2014/main" id="{F7F4063B-AFB0-9335-1173-AA058DADD8B2}"/>
              </a:ext>
            </a:extLst>
          </p:cNvPr>
          <p:cNvGrpSpPr/>
          <p:nvPr/>
        </p:nvGrpSpPr>
        <p:grpSpPr>
          <a:xfrm>
            <a:off x="4384151" y="5398987"/>
            <a:ext cx="7277550" cy="1268430"/>
            <a:chOff x="3924034" y="5351826"/>
            <a:chExt cx="7954959" cy="1506174"/>
          </a:xfrm>
        </p:grpSpPr>
        <p:sp>
          <p:nvSpPr>
            <p:cNvPr id="15" name="TextBox 14">
              <a:extLst>
                <a:ext uri="{FF2B5EF4-FFF2-40B4-BE49-F238E27FC236}">
                  <a16:creationId xmlns:a16="http://schemas.microsoft.com/office/drawing/2014/main" id="{EF74DBB8-F292-A588-521E-380D15013BAB}"/>
                </a:ext>
              </a:extLst>
            </p:cNvPr>
            <p:cNvSpPr txBox="1"/>
            <p:nvPr/>
          </p:nvSpPr>
          <p:spPr>
            <a:xfrm>
              <a:off x="7680960" y="5351828"/>
              <a:ext cx="4198033" cy="1506172"/>
            </a:xfrm>
            <a:custGeom>
              <a:avLst/>
              <a:gdLst>
                <a:gd name="connsiteX0" fmla="*/ 0 w 8624352"/>
                <a:gd name="connsiteY0" fmla="*/ 0 h 2974157"/>
                <a:gd name="connsiteX1" fmla="*/ 8624352 w 8624352"/>
                <a:gd name="connsiteY1" fmla="*/ 0 h 2974157"/>
                <a:gd name="connsiteX2" fmla="*/ 8624352 w 8624352"/>
                <a:gd name="connsiteY2" fmla="*/ 2974157 h 2974157"/>
                <a:gd name="connsiteX3" fmla="*/ 0 w 8624352"/>
                <a:gd name="connsiteY3" fmla="*/ 2974157 h 2974157"/>
                <a:gd name="connsiteX4" fmla="*/ 0 w 8624352"/>
                <a:gd name="connsiteY4" fmla="*/ 0 h 2974157"/>
                <a:gd name="connsiteX0" fmla="*/ 2375555 w 8624352"/>
                <a:gd name="connsiteY0" fmla="*/ 9427 h 2974157"/>
                <a:gd name="connsiteX1" fmla="*/ 8624352 w 8624352"/>
                <a:gd name="connsiteY1" fmla="*/ 0 h 2974157"/>
                <a:gd name="connsiteX2" fmla="*/ 8624352 w 8624352"/>
                <a:gd name="connsiteY2" fmla="*/ 2974157 h 2974157"/>
                <a:gd name="connsiteX3" fmla="*/ 0 w 8624352"/>
                <a:gd name="connsiteY3" fmla="*/ 2974157 h 2974157"/>
                <a:gd name="connsiteX4" fmla="*/ 2375555 w 8624352"/>
                <a:gd name="connsiteY4" fmla="*/ 9427 h 2974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352" h="2974157">
                  <a:moveTo>
                    <a:pt x="2375555" y="9427"/>
                  </a:moveTo>
                  <a:lnTo>
                    <a:pt x="8624352" y="0"/>
                  </a:lnTo>
                  <a:lnTo>
                    <a:pt x="8624352" y="2974157"/>
                  </a:lnTo>
                  <a:lnTo>
                    <a:pt x="0" y="2974157"/>
                  </a:lnTo>
                  <a:lnTo>
                    <a:pt x="2375555" y="9427"/>
                  </a:lnTo>
                  <a:close/>
                </a:path>
              </a:pathLst>
            </a:custGeom>
            <a:solidFill>
              <a:schemeClr val="accent4"/>
            </a:solidFill>
            <a:ln>
              <a:solidFill>
                <a:schemeClr val="tx1"/>
              </a:solidFill>
            </a:ln>
            <a:effectLst/>
          </p:spPr>
          <p:txBody>
            <a:bodyPr wrap="square" rtlCol="0">
              <a:spAutoFit/>
            </a:bodyPr>
            <a:lstStyle/>
            <a:p>
              <a:endParaRPr lang="en-US" dirty="0"/>
            </a:p>
          </p:txBody>
        </p:sp>
        <p:sp>
          <p:nvSpPr>
            <p:cNvPr id="16" name="TextBox 15">
              <a:extLst>
                <a:ext uri="{FF2B5EF4-FFF2-40B4-BE49-F238E27FC236}">
                  <a16:creationId xmlns:a16="http://schemas.microsoft.com/office/drawing/2014/main" id="{0444D568-F97A-DEB9-F81A-CFC4477AA103}"/>
                </a:ext>
              </a:extLst>
            </p:cNvPr>
            <p:cNvSpPr txBox="1"/>
            <p:nvPr/>
          </p:nvSpPr>
          <p:spPr>
            <a:xfrm rot="10800000">
              <a:off x="3924034" y="5351826"/>
              <a:ext cx="4555212" cy="1506169"/>
            </a:xfrm>
            <a:custGeom>
              <a:avLst/>
              <a:gdLst>
                <a:gd name="connsiteX0" fmla="*/ 0 w 8624352"/>
                <a:gd name="connsiteY0" fmla="*/ 0 h 2974157"/>
                <a:gd name="connsiteX1" fmla="*/ 8624352 w 8624352"/>
                <a:gd name="connsiteY1" fmla="*/ 0 h 2974157"/>
                <a:gd name="connsiteX2" fmla="*/ 8624352 w 8624352"/>
                <a:gd name="connsiteY2" fmla="*/ 2974157 h 2974157"/>
                <a:gd name="connsiteX3" fmla="*/ 0 w 8624352"/>
                <a:gd name="connsiteY3" fmla="*/ 2974157 h 2974157"/>
                <a:gd name="connsiteX4" fmla="*/ 0 w 8624352"/>
                <a:gd name="connsiteY4" fmla="*/ 0 h 2974157"/>
                <a:gd name="connsiteX0" fmla="*/ 2375555 w 8624352"/>
                <a:gd name="connsiteY0" fmla="*/ 9427 h 2974157"/>
                <a:gd name="connsiteX1" fmla="*/ 8624352 w 8624352"/>
                <a:gd name="connsiteY1" fmla="*/ 0 h 2974157"/>
                <a:gd name="connsiteX2" fmla="*/ 8624352 w 8624352"/>
                <a:gd name="connsiteY2" fmla="*/ 2974157 h 2974157"/>
                <a:gd name="connsiteX3" fmla="*/ 0 w 8624352"/>
                <a:gd name="connsiteY3" fmla="*/ 2974157 h 2974157"/>
                <a:gd name="connsiteX4" fmla="*/ 2375555 w 8624352"/>
                <a:gd name="connsiteY4" fmla="*/ 9427 h 2974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352" h="2974157">
                  <a:moveTo>
                    <a:pt x="2375555" y="9427"/>
                  </a:moveTo>
                  <a:lnTo>
                    <a:pt x="8624352" y="0"/>
                  </a:lnTo>
                  <a:lnTo>
                    <a:pt x="8624352" y="2974157"/>
                  </a:lnTo>
                  <a:lnTo>
                    <a:pt x="0" y="2974157"/>
                  </a:lnTo>
                  <a:lnTo>
                    <a:pt x="2375555" y="9427"/>
                  </a:lnTo>
                  <a:close/>
                </a:path>
              </a:pathLst>
            </a:custGeom>
            <a:solidFill>
              <a:schemeClr val="accent4"/>
            </a:solidFill>
            <a:ln>
              <a:solidFill>
                <a:schemeClr val="tx1"/>
              </a:solidFill>
            </a:ln>
            <a:effectLst/>
          </p:spPr>
          <p:txBody>
            <a:bodyPr wrap="square" rtlCol="0">
              <a:spAutoFit/>
            </a:bodyPr>
            <a:lstStyle/>
            <a:p>
              <a:endParaRPr lang="en-US" dirty="0"/>
            </a:p>
          </p:txBody>
        </p:sp>
      </p:grpSp>
    </p:spTree>
    <p:extLst>
      <p:ext uri="{BB962C8B-B14F-4D97-AF65-F5344CB8AC3E}">
        <p14:creationId xmlns:p14="http://schemas.microsoft.com/office/powerpoint/2010/main" val="3977385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5192E7-47F6-2FB9-75D1-2FEC49F064FF}"/>
              </a:ext>
            </a:extLst>
          </p:cNvPr>
          <p:cNvPicPr>
            <a:picLocks noChangeAspect="1"/>
          </p:cNvPicPr>
          <p:nvPr/>
        </p:nvPicPr>
        <p:blipFill rotWithShape="1">
          <a:blip r:embed="rId2">
            <a:clrChange>
              <a:clrFrom>
                <a:srgbClr val="001030"/>
              </a:clrFrom>
              <a:clrTo>
                <a:srgbClr val="001030">
                  <a:alpha val="0"/>
                </a:srgbClr>
              </a:clrTo>
            </a:clrChange>
          </a:blip>
          <a:srcRect l="12797" r="13146" b="27208"/>
          <a:stretch/>
        </p:blipFill>
        <p:spPr>
          <a:xfrm>
            <a:off x="599197" y="0"/>
            <a:ext cx="2872157" cy="2492930"/>
          </a:xfrm>
          <a:custGeom>
            <a:avLst/>
            <a:gdLst/>
            <a:ahLst/>
            <a:cxnLst/>
            <a:rect l="l" t="t" r="r" b="b"/>
            <a:pathLst>
              <a:path w="4636009" h="5032375">
                <a:moveTo>
                  <a:pt x="0" y="0"/>
                </a:moveTo>
                <a:lnTo>
                  <a:pt x="4636009" y="0"/>
                </a:lnTo>
                <a:lnTo>
                  <a:pt x="4636009" y="5032375"/>
                </a:lnTo>
                <a:lnTo>
                  <a:pt x="0" y="5032375"/>
                </a:lnTo>
                <a:close/>
              </a:path>
            </a:pathLst>
          </a:custGeom>
          <a:effectLst>
            <a:innerShdw blurRad="63500" dist="50800" dir="13500000">
              <a:prstClr val="black">
                <a:alpha val="50000"/>
              </a:prstClr>
            </a:innerShdw>
          </a:effectLst>
        </p:spPr>
      </p:pic>
      <p:pic>
        <p:nvPicPr>
          <p:cNvPr id="6" name="Picture 5">
            <a:extLst>
              <a:ext uri="{FF2B5EF4-FFF2-40B4-BE49-F238E27FC236}">
                <a16:creationId xmlns:a16="http://schemas.microsoft.com/office/drawing/2014/main" id="{F5E4649C-16C5-FA95-A66F-DD90BD34D8D4}"/>
              </a:ext>
            </a:extLst>
          </p:cNvPr>
          <p:cNvPicPr>
            <a:picLocks noChangeAspect="1"/>
          </p:cNvPicPr>
          <p:nvPr/>
        </p:nvPicPr>
        <p:blipFill rotWithShape="1">
          <a:blip r:embed="rId3"/>
          <a:srcRect l="15557" t="41521" r="6601" b="19313"/>
          <a:stretch/>
        </p:blipFill>
        <p:spPr>
          <a:xfrm rot="16200000">
            <a:off x="6726501" y="222017"/>
            <a:ext cx="5150921" cy="4719478"/>
          </a:xfrm>
          <a:prstGeom prst="rect">
            <a:avLst/>
          </a:prstGeom>
        </p:spPr>
      </p:pic>
      <p:sp>
        <p:nvSpPr>
          <p:cNvPr id="4" name="TextBox 3">
            <a:extLst>
              <a:ext uri="{FF2B5EF4-FFF2-40B4-BE49-F238E27FC236}">
                <a16:creationId xmlns:a16="http://schemas.microsoft.com/office/drawing/2014/main" id="{F4C74A20-02E1-2F1A-CF1D-2FC02C6443C3}"/>
              </a:ext>
            </a:extLst>
          </p:cNvPr>
          <p:cNvSpPr txBox="1"/>
          <p:nvPr/>
        </p:nvSpPr>
        <p:spPr>
          <a:xfrm>
            <a:off x="1027305" y="609367"/>
            <a:ext cx="2015940" cy="1274195"/>
          </a:xfrm>
          <a:prstGeom prst="rect">
            <a:avLst/>
          </a:prstGeom>
          <a:noFill/>
        </p:spPr>
        <p:txBody>
          <a:bodyPr wrap="square" rtlCol="0">
            <a:spAutoFit/>
          </a:bodyPr>
          <a:lstStyle/>
          <a:p>
            <a:pPr algn="ctr">
              <a:lnSpc>
                <a:spcPct val="80000"/>
              </a:lnSpc>
            </a:pPr>
            <a:r>
              <a:rPr lang="en-US" sz="4800" dirty="0">
                <a:solidFill>
                  <a:schemeClr val="bg1"/>
                </a:solidFill>
                <a:latin typeface="Times New Roman" panose="02020603050405020304" pitchFamily="18" charset="0"/>
                <a:cs typeface="Times New Roman" panose="02020603050405020304" pitchFamily="18" charset="0"/>
              </a:rPr>
              <a:t>Floor </a:t>
            </a:r>
          </a:p>
          <a:p>
            <a:pPr algn="ctr">
              <a:lnSpc>
                <a:spcPct val="80000"/>
              </a:lnSpc>
            </a:pPr>
            <a:r>
              <a:rPr lang="en-US" sz="4800" dirty="0">
                <a:solidFill>
                  <a:schemeClr val="bg1"/>
                </a:solidFill>
                <a:latin typeface="Times New Roman" panose="02020603050405020304" pitchFamily="18" charset="0"/>
                <a:cs typeface="Times New Roman" panose="02020603050405020304" pitchFamily="18" charset="0"/>
              </a:rPr>
              <a:t>Plans</a:t>
            </a:r>
          </a:p>
        </p:txBody>
      </p:sp>
      <p:sp>
        <p:nvSpPr>
          <p:cNvPr id="7" name="TextBox 6">
            <a:extLst>
              <a:ext uri="{FF2B5EF4-FFF2-40B4-BE49-F238E27FC236}">
                <a16:creationId xmlns:a16="http://schemas.microsoft.com/office/drawing/2014/main" id="{9B562C7E-914F-455B-6F09-818072C9A4D5}"/>
              </a:ext>
            </a:extLst>
          </p:cNvPr>
          <p:cNvSpPr txBox="1"/>
          <p:nvPr/>
        </p:nvSpPr>
        <p:spPr>
          <a:xfrm>
            <a:off x="6096001" y="108153"/>
            <a:ext cx="1101212" cy="3067665"/>
          </a:xfrm>
          <a:prstGeom prst="rect">
            <a:avLst/>
          </a:prstGeom>
          <a:solidFill>
            <a:schemeClr val="bg1"/>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029B1FA8-7A2E-6D3F-432C-DEA6E6E7B860}"/>
              </a:ext>
            </a:extLst>
          </p:cNvPr>
          <p:cNvPicPr>
            <a:picLocks noChangeAspect="1"/>
          </p:cNvPicPr>
          <p:nvPr/>
        </p:nvPicPr>
        <p:blipFill rotWithShape="1">
          <a:blip r:embed="rId3"/>
          <a:srcRect l="7038" t="1821" r="60931" b="60146"/>
          <a:stretch/>
        </p:blipFill>
        <p:spPr>
          <a:xfrm rot="16200000">
            <a:off x="531797" y="2524501"/>
            <a:ext cx="3460056" cy="3835338"/>
          </a:xfrm>
          <a:prstGeom prst="rect">
            <a:avLst/>
          </a:prstGeom>
        </p:spPr>
      </p:pic>
      <p:sp>
        <p:nvSpPr>
          <p:cNvPr id="9" name="TextBox 8">
            <a:extLst>
              <a:ext uri="{FF2B5EF4-FFF2-40B4-BE49-F238E27FC236}">
                <a16:creationId xmlns:a16="http://schemas.microsoft.com/office/drawing/2014/main" id="{1625093F-C0EB-2498-2FB2-E46346F04B81}"/>
              </a:ext>
            </a:extLst>
          </p:cNvPr>
          <p:cNvSpPr txBox="1"/>
          <p:nvPr/>
        </p:nvSpPr>
        <p:spPr>
          <a:xfrm rot="5400000">
            <a:off x="3690041" y="1693561"/>
            <a:ext cx="303667" cy="2513806"/>
          </a:xfrm>
          <a:prstGeom prst="rect">
            <a:avLst/>
          </a:prstGeom>
          <a:solidFill>
            <a:schemeClr val="bg1"/>
          </a:solidFill>
        </p:spPr>
        <p:txBody>
          <a:bodyPr wrap="square" rtlCol="0">
            <a:spAutoFit/>
          </a:bodyPr>
          <a:lstStyle/>
          <a:p>
            <a:endParaRPr lang="en-US" dirty="0"/>
          </a:p>
        </p:txBody>
      </p:sp>
      <p:grpSp>
        <p:nvGrpSpPr>
          <p:cNvPr id="12" name="Group 11">
            <a:extLst>
              <a:ext uri="{FF2B5EF4-FFF2-40B4-BE49-F238E27FC236}">
                <a16:creationId xmlns:a16="http://schemas.microsoft.com/office/drawing/2014/main" id="{F34E360C-1E56-0BA0-A917-41445E6FF73F}"/>
              </a:ext>
            </a:extLst>
          </p:cNvPr>
          <p:cNvGrpSpPr/>
          <p:nvPr/>
        </p:nvGrpSpPr>
        <p:grpSpPr>
          <a:xfrm>
            <a:off x="4384151" y="5398987"/>
            <a:ext cx="7277550" cy="1268430"/>
            <a:chOff x="3924034" y="5351826"/>
            <a:chExt cx="7954959" cy="1506174"/>
          </a:xfrm>
        </p:grpSpPr>
        <p:sp>
          <p:nvSpPr>
            <p:cNvPr id="13" name="TextBox 12">
              <a:extLst>
                <a:ext uri="{FF2B5EF4-FFF2-40B4-BE49-F238E27FC236}">
                  <a16:creationId xmlns:a16="http://schemas.microsoft.com/office/drawing/2014/main" id="{4C94241C-0A9A-3D06-B19F-7DDFE006D2C5}"/>
                </a:ext>
              </a:extLst>
            </p:cNvPr>
            <p:cNvSpPr txBox="1"/>
            <p:nvPr/>
          </p:nvSpPr>
          <p:spPr>
            <a:xfrm>
              <a:off x="7680960" y="5351828"/>
              <a:ext cx="4198033" cy="1506172"/>
            </a:xfrm>
            <a:custGeom>
              <a:avLst/>
              <a:gdLst>
                <a:gd name="connsiteX0" fmla="*/ 0 w 8624352"/>
                <a:gd name="connsiteY0" fmla="*/ 0 h 2974157"/>
                <a:gd name="connsiteX1" fmla="*/ 8624352 w 8624352"/>
                <a:gd name="connsiteY1" fmla="*/ 0 h 2974157"/>
                <a:gd name="connsiteX2" fmla="*/ 8624352 w 8624352"/>
                <a:gd name="connsiteY2" fmla="*/ 2974157 h 2974157"/>
                <a:gd name="connsiteX3" fmla="*/ 0 w 8624352"/>
                <a:gd name="connsiteY3" fmla="*/ 2974157 h 2974157"/>
                <a:gd name="connsiteX4" fmla="*/ 0 w 8624352"/>
                <a:gd name="connsiteY4" fmla="*/ 0 h 2974157"/>
                <a:gd name="connsiteX0" fmla="*/ 2375555 w 8624352"/>
                <a:gd name="connsiteY0" fmla="*/ 9427 h 2974157"/>
                <a:gd name="connsiteX1" fmla="*/ 8624352 w 8624352"/>
                <a:gd name="connsiteY1" fmla="*/ 0 h 2974157"/>
                <a:gd name="connsiteX2" fmla="*/ 8624352 w 8624352"/>
                <a:gd name="connsiteY2" fmla="*/ 2974157 h 2974157"/>
                <a:gd name="connsiteX3" fmla="*/ 0 w 8624352"/>
                <a:gd name="connsiteY3" fmla="*/ 2974157 h 2974157"/>
                <a:gd name="connsiteX4" fmla="*/ 2375555 w 8624352"/>
                <a:gd name="connsiteY4" fmla="*/ 9427 h 2974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352" h="2974157">
                  <a:moveTo>
                    <a:pt x="2375555" y="9427"/>
                  </a:moveTo>
                  <a:lnTo>
                    <a:pt x="8624352" y="0"/>
                  </a:lnTo>
                  <a:lnTo>
                    <a:pt x="8624352" y="2974157"/>
                  </a:lnTo>
                  <a:lnTo>
                    <a:pt x="0" y="2974157"/>
                  </a:lnTo>
                  <a:lnTo>
                    <a:pt x="2375555" y="9427"/>
                  </a:lnTo>
                  <a:close/>
                </a:path>
              </a:pathLst>
            </a:custGeom>
            <a:solidFill>
              <a:schemeClr val="accent4"/>
            </a:solidFill>
            <a:ln>
              <a:solidFill>
                <a:schemeClr val="tx1"/>
              </a:solidFill>
            </a:ln>
            <a:effectLst/>
          </p:spPr>
          <p:txBody>
            <a:bodyPr wrap="square" rtlCol="0">
              <a:spAutoFit/>
            </a:bodyPr>
            <a:lstStyle/>
            <a:p>
              <a:endParaRPr lang="en-US" dirty="0"/>
            </a:p>
          </p:txBody>
        </p:sp>
        <p:sp>
          <p:nvSpPr>
            <p:cNvPr id="14" name="TextBox 13">
              <a:extLst>
                <a:ext uri="{FF2B5EF4-FFF2-40B4-BE49-F238E27FC236}">
                  <a16:creationId xmlns:a16="http://schemas.microsoft.com/office/drawing/2014/main" id="{7B3B81E9-C9A1-919B-D321-4BD2EC295989}"/>
                </a:ext>
              </a:extLst>
            </p:cNvPr>
            <p:cNvSpPr txBox="1"/>
            <p:nvPr/>
          </p:nvSpPr>
          <p:spPr>
            <a:xfrm rot="10800000">
              <a:off x="3924034" y="5351826"/>
              <a:ext cx="4555212" cy="1506169"/>
            </a:xfrm>
            <a:custGeom>
              <a:avLst/>
              <a:gdLst>
                <a:gd name="connsiteX0" fmla="*/ 0 w 8624352"/>
                <a:gd name="connsiteY0" fmla="*/ 0 h 2974157"/>
                <a:gd name="connsiteX1" fmla="*/ 8624352 w 8624352"/>
                <a:gd name="connsiteY1" fmla="*/ 0 h 2974157"/>
                <a:gd name="connsiteX2" fmla="*/ 8624352 w 8624352"/>
                <a:gd name="connsiteY2" fmla="*/ 2974157 h 2974157"/>
                <a:gd name="connsiteX3" fmla="*/ 0 w 8624352"/>
                <a:gd name="connsiteY3" fmla="*/ 2974157 h 2974157"/>
                <a:gd name="connsiteX4" fmla="*/ 0 w 8624352"/>
                <a:gd name="connsiteY4" fmla="*/ 0 h 2974157"/>
                <a:gd name="connsiteX0" fmla="*/ 2375555 w 8624352"/>
                <a:gd name="connsiteY0" fmla="*/ 9427 h 2974157"/>
                <a:gd name="connsiteX1" fmla="*/ 8624352 w 8624352"/>
                <a:gd name="connsiteY1" fmla="*/ 0 h 2974157"/>
                <a:gd name="connsiteX2" fmla="*/ 8624352 w 8624352"/>
                <a:gd name="connsiteY2" fmla="*/ 2974157 h 2974157"/>
                <a:gd name="connsiteX3" fmla="*/ 0 w 8624352"/>
                <a:gd name="connsiteY3" fmla="*/ 2974157 h 2974157"/>
                <a:gd name="connsiteX4" fmla="*/ 2375555 w 8624352"/>
                <a:gd name="connsiteY4" fmla="*/ 9427 h 2974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352" h="2974157">
                  <a:moveTo>
                    <a:pt x="2375555" y="9427"/>
                  </a:moveTo>
                  <a:lnTo>
                    <a:pt x="8624352" y="0"/>
                  </a:lnTo>
                  <a:lnTo>
                    <a:pt x="8624352" y="2974157"/>
                  </a:lnTo>
                  <a:lnTo>
                    <a:pt x="0" y="2974157"/>
                  </a:lnTo>
                  <a:lnTo>
                    <a:pt x="2375555" y="9427"/>
                  </a:lnTo>
                  <a:close/>
                </a:path>
              </a:pathLst>
            </a:custGeom>
            <a:solidFill>
              <a:schemeClr val="accent4"/>
            </a:solidFill>
            <a:ln>
              <a:solidFill>
                <a:schemeClr val="tx1"/>
              </a:solidFill>
            </a:ln>
            <a:effectLst/>
          </p:spPr>
          <p:txBody>
            <a:bodyPr wrap="square" rtlCol="0">
              <a:spAutoFit/>
            </a:bodyPr>
            <a:lstStyle/>
            <a:p>
              <a:endParaRPr lang="en-US" dirty="0"/>
            </a:p>
          </p:txBody>
        </p:sp>
      </p:grpSp>
    </p:spTree>
    <p:extLst>
      <p:ext uri="{BB962C8B-B14F-4D97-AF65-F5344CB8AC3E}">
        <p14:creationId xmlns:p14="http://schemas.microsoft.com/office/powerpoint/2010/main" val="3679717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11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3A7CDF-3853-ADA0-3DCC-2EDE3BBE76C0}"/>
              </a:ext>
            </a:extLst>
          </p:cNvPr>
          <p:cNvPicPr>
            <a:picLocks noChangeAspect="1"/>
          </p:cNvPicPr>
          <p:nvPr/>
        </p:nvPicPr>
        <p:blipFill rotWithShape="1">
          <a:blip r:embed="rId2"/>
          <a:srcRect l="15831" t="8110" r="32409" b="31419"/>
          <a:stretch/>
        </p:blipFill>
        <p:spPr>
          <a:xfrm rot="5400000">
            <a:off x="5795629" y="-710669"/>
            <a:ext cx="4410687" cy="7233649"/>
          </a:xfrm>
          <a:prstGeom prst="rect">
            <a:avLst/>
          </a:prstGeom>
          <a:ln w="19050">
            <a:solidFill>
              <a:schemeClr val="tx1"/>
            </a:solidFill>
          </a:ln>
        </p:spPr>
      </p:pic>
      <p:pic>
        <p:nvPicPr>
          <p:cNvPr id="5" name="Picture 4">
            <a:extLst>
              <a:ext uri="{FF2B5EF4-FFF2-40B4-BE49-F238E27FC236}">
                <a16:creationId xmlns:a16="http://schemas.microsoft.com/office/drawing/2014/main" id="{A35192E7-47F6-2FB9-75D1-2FEC49F064FF}"/>
              </a:ext>
            </a:extLst>
          </p:cNvPr>
          <p:cNvPicPr>
            <a:picLocks noChangeAspect="1"/>
          </p:cNvPicPr>
          <p:nvPr/>
        </p:nvPicPr>
        <p:blipFill rotWithShape="1">
          <a:blip r:embed="rId3">
            <a:clrChange>
              <a:clrFrom>
                <a:srgbClr val="001030"/>
              </a:clrFrom>
              <a:clrTo>
                <a:srgbClr val="001030">
                  <a:alpha val="0"/>
                </a:srgbClr>
              </a:clrTo>
            </a:clrChange>
          </a:blip>
          <a:srcRect l="12797" r="13146" b="27208"/>
          <a:stretch/>
        </p:blipFill>
        <p:spPr>
          <a:xfrm>
            <a:off x="574202" y="0"/>
            <a:ext cx="2872157" cy="2492930"/>
          </a:xfrm>
          <a:custGeom>
            <a:avLst/>
            <a:gdLst/>
            <a:ahLst/>
            <a:cxnLst/>
            <a:rect l="l" t="t" r="r" b="b"/>
            <a:pathLst>
              <a:path w="4636009" h="5032375">
                <a:moveTo>
                  <a:pt x="0" y="0"/>
                </a:moveTo>
                <a:lnTo>
                  <a:pt x="4636009" y="0"/>
                </a:lnTo>
                <a:lnTo>
                  <a:pt x="4636009" y="5032375"/>
                </a:lnTo>
                <a:lnTo>
                  <a:pt x="0" y="5032375"/>
                </a:lnTo>
                <a:close/>
              </a:path>
            </a:pathLst>
          </a:custGeom>
          <a:effectLst>
            <a:innerShdw blurRad="63500" dist="50800" dir="13500000">
              <a:prstClr val="black">
                <a:alpha val="50000"/>
              </a:prstClr>
            </a:innerShdw>
          </a:effectLst>
        </p:spPr>
      </p:pic>
      <p:sp>
        <p:nvSpPr>
          <p:cNvPr id="4" name="TextBox 3">
            <a:extLst>
              <a:ext uri="{FF2B5EF4-FFF2-40B4-BE49-F238E27FC236}">
                <a16:creationId xmlns:a16="http://schemas.microsoft.com/office/drawing/2014/main" id="{F4C74A20-02E1-2F1A-CF1D-2FC02C6443C3}"/>
              </a:ext>
            </a:extLst>
          </p:cNvPr>
          <p:cNvSpPr txBox="1"/>
          <p:nvPr/>
        </p:nvSpPr>
        <p:spPr>
          <a:xfrm>
            <a:off x="1002310" y="609367"/>
            <a:ext cx="2015940" cy="1274195"/>
          </a:xfrm>
          <a:prstGeom prst="rect">
            <a:avLst/>
          </a:prstGeom>
          <a:noFill/>
        </p:spPr>
        <p:txBody>
          <a:bodyPr wrap="square" rtlCol="0">
            <a:spAutoFit/>
          </a:bodyPr>
          <a:lstStyle/>
          <a:p>
            <a:pPr algn="ctr">
              <a:lnSpc>
                <a:spcPct val="80000"/>
              </a:lnSpc>
            </a:pPr>
            <a:r>
              <a:rPr lang="en-US" sz="4800" dirty="0">
                <a:solidFill>
                  <a:schemeClr val="bg1"/>
                </a:solidFill>
                <a:latin typeface="Times New Roman" panose="02020603050405020304" pitchFamily="18" charset="0"/>
                <a:cs typeface="Times New Roman" panose="02020603050405020304" pitchFamily="18" charset="0"/>
              </a:rPr>
              <a:t>Site </a:t>
            </a:r>
          </a:p>
          <a:p>
            <a:pPr algn="ctr">
              <a:lnSpc>
                <a:spcPct val="80000"/>
              </a:lnSpc>
            </a:pPr>
            <a:r>
              <a:rPr lang="en-US" sz="4800" dirty="0">
                <a:solidFill>
                  <a:schemeClr val="bg1"/>
                </a:solidFill>
                <a:latin typeface="Times New Roman" panose="02020603050405020304" pitchFamily="18" charset="0"/>
                <a:cs typeface="Times New Roman" panose="02020603050405020304" pitchFamily="18" charset="0"/>
              </a:rPr>
              <a:t>Plan</a:t>
            </a:r>
          </a:p>
        </p:txBody>
      </p:sp>
      <p:grpSp>
        <p:nvGrpSpPr>
          <p:cNvPr id="9" name="Group 8">
            <a:extLst>
              <a:ext uri="{FF2B5EF4-FFF2-40B4-BE49-F238E27FC236}">
                <a16:creationId xmlns:a16="http://schemas.microsoft.com/office/drawing/2014/main" id="{B9359AC0-9615-5A47-8445-08563A071AC1}"/>
              </a:ext>
            </a:extLst>
          </p:cNvPr>
          <p:cNvGrpSpPr/>
          <p:nvPr/>
        </p:nvGrpSpPr>
        <p:grpSpPr>
          <a:xfrm>
            <a:off x="4384150" y="5398987"/>
            <a:ext cx="7277551" cy="1268430"/>
            <a:chOff x="3924034" y="5351826"/>
            <a:chExt cx="7954959" cy="1506174"/>
          </a:xfrm>
        </p:grpSpPr>
        <p:sp>
          <p:nvSpPr>
            <p:cNvPr id="10" name="TextBox 9">
              <a:extLst>
                <a:ext uri="{FF2B5EF4-FFF2-40B4-BE49-F238E27FC236}">
                  <a16:creationId xmlns:a16="http://schemas.microsoft.com/office/drawing/2014/main" id="{E067D4AC-D2A9-9B98-D0DC-48CE40EAB6A4}"/>
                </a:ext>
              </a:extLst>
            </p:cNvPr>
            <p:cNvSpPr txBox="1"/>
            <p:nvPr/>
          </p:nvSpPr>
          <p:spPr>
            <a:xfrm>
              <a:off x="7680960" y="5351828"/>
              <a:ext cx="4198033" cy="1506172"/>
            </a:xfrm>
            <a:custGeom>
              <a:avLst/>
              <a:gdLst>
                <a:gd name="connsiteX0" fmla="*/ 0 w 8624352"/>
                <a:gd name="connsiteY0" fmla="*/ 0 h 2974157"/>
                <a:gd name="connsiteX1" fmla="*/ 8624352 w 8624352"/>
                <a:gd name="connsiteY1" fmla="*/ 0 h 2974157"/>
                <a:gd name="connsiteX2" fmla="*/ 8624352 w 8624352"/>
                <a:gd name="connsiteY2" fmla="*/ 2974157 h 2974157"/>
                <a:gd name="connsiteX3" fmla="*/ 0 w 8624352"/>
                <a:gd name="connsiteY3" fmla="*/ 2974157 h 2974157"/>
                <a:gd name="connsiteX4" fmla="*/ 0 w 8624352"/>
                <a:gd name="connsiteY4" fmla="*/ 0 h 2974157"/>
                <a:gd name="connsiteX0" fmla="*/ 2375555 w 8624352"/>
                <a:gd name="connsiteY0" fmla="*/ 9427 h 2974157"/>
                <a:gd name="connsiteX1" fmla="*/ 8624352 w 8624352"/>
                <a:gd name="connsiteY1" fmla="*/ 0 h 2974157"/>
                <a:gd name="connsiteX2" fmla="*/ 8624352 w 8624352"/>
                <a:gd name="connsiteY2" fmla="*/ 2974157 h 2974157"/>
                <a:gd name="connsiteX3" fmla="*/ 0 w 8624352"/>
                <a:gd name="connsiteY3" fmla="*/ 2974157 h 2974157"/>
                <a:gd name="connsiteX4" fmla="*/ 2375555 w 8624352"/>
                <a:gd name="connsiteY4" fmla="*/ 9427 h 2974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352" h="2974157">
                  <a:moveTo>
                    <a:pt x="2375555" y="9427"/>
                  </a:moveTo>
                  <a:lnTo>
                    <a:pt x="8624352" y="0"/>
                  </a:lnTo>
                  <a:lnTo>
                    <a:pt x="8624352" y="2974157"/>
                  </a:lnTo>
                  <a:lnTo>
                    <a:pt x="0" y="2974157"/>
                  </a:lnTo>
                  <a:lnTo>
                    <a:pt x="2375555" y="9427"/>
                  </a:lnTo>
                  <a:close/>
                </a:path>
              </a:pathLst>
            </a:custGeom>
            <a:solidFill>
              <a:schemeClr val="accent4"/>
            </a:solidFill>
            <a:ln>
              <a:solidFill>
                <a:schemeClr val="tx1"/>
              </a:solidFill>
            </a:ln>
            <a:effectLst/>
          </p:spPr>
          <p:txBody>
            <a:bodyPr wrap="square" rtlCol="0">
              <a:spAutoFit/>
            </a:bodyPr>
            <a:lstStyle/>
            <a:p>
              <a:endParaRPr lang="en-US" dirty="0"/>
            </a:p>
          </p:txBody>
        </p:sp>
        <p:sp>
          <p:nvSpPr>
            <p:cNvPr id="11" name="TextBox 10">
              <a:extLst>
                <a:ext uri="{FF2B5EF4-FFF2-40B4-BE49-F238E27FC236}">
                  <a16:creationId xmlns:a16="http://schemas.microsoft.com/office/drawing/2014/main" id="{48AD0663-DD7A-B7D7-27AC-DF8314AE69C0}"/>
                </a:ext>
              </a:extLst>
            </p:cNvPr>
            <p:cNvSpPr txBox="1"/>
            <p:nvPr/>
          </p:nvSpPr>
          <p:spPr>
            <a:xfrm rot="10800000">
              <a:off x="3924034" y="5351826"/>
              <a:ext cx="4555212" cy="1506169"/>
            </a:xfrm>
            <a:custGeom>
              <a:avLst/>
              <a:gdLst>
                <a:gd name="connsiteX0" fmla="*/ 0 w 8624352"/>
                <a:gd name="connsiteY0" fmla="*/ 0 h 2974157"/>
                <a:gd name="connsiteX1" fmla="*/ 8624352 w 8624352"/>
                <a:gd name="connsiteY1" fmla="*/ 0 h 2974157"/>
                <a:gd name="connsiteX2" fmla="*/ 8624352 w 8624352"/>
                <a:gd name="connsiteY2" fmla="*/ 2974157 h 2974157"/>
                <a:gd name="connsiteX3" fmla="*/ 0 w 8624352"/>
                <a:gd name="connsiteY3" fmla="*/ 2974157 h 2974157"/>
                <a:gd name="connsiteX4" fmla="*/ 0 w 8624352"/>
                <a:gd name="connsiteY4" fmla="*/ 0 h 2974157"/>
                <a:gd name="connsiteX0" fmla="*/ 2375555 w 8624352"/>
                <a:gd name="connsiteY0" fmla="*/ 9427 h 2974157"/>
                <a:gd name="connsiteX1" fmla="*/ 8624352 w 8624352"/>
                <a:gd name="connsiteY1" fmla="*/ 0 h 2974157"/>
                <a:gd name="connsiteX2" fmla="*/ 8624352 w 8624352"/>
                <a:gd name="connsiteY2" fmla="*/ 2974157 h 2974157"/>
                <a:gd name="connsiteX3" fmla="*/ 0 w 8624352"/>
                <a:gd name="connsiteY3" fmla="*/ 2974157 h 2974157"/>
                <a:gd name="connsiteX4" fmla="*/ 2375555 w 8624352"/>
                <a:gd name="connsiteY4" fmla="*/ 9427 h 2974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352" h="2974157">
                  <a:moveTo>
                    <a:pt x="2375555" y="9427"/>
                  </a:moveTo>
                  <a:lnTo>
                    <a:pt x="8624352" y="0"/>
                  </a:lnTo>
                  <a:lnTo>
                    <a:pt x="8624352" y="2974157"/>
                  </a:lnTo>
                  <a:lnTo>
                    <a:pt x="0" y="2974157"/>
                  </a:lnTo>
                  <a:lnTo>
                    <a:pt x="2375555" y="9427"/>
                  </a:lnTo>
                  <a:close/>
                </a:path>
              </a:pathLst>
            </a:custGeom>
            <a:solidFill>
              <a:schemeClr val="accent4"/>
            </a:solidFill>
            <a:ln>
              <a:solidFill>
                <a:schemeClr val="tx1"/>
              </a:solidFill>
            </a:ln>
            <a:effectLst/>
          </p:spPr>
          <p:txBody>
            <a:bodyPr wrap="square" rtlCol="0">
              <a:spAutoFit/>
            </a:bodyPr>
            <a:lstStyle/>
            <a:p>
              <a:endParaRPr lang="en-US" dirty="0"/>
            </a:p>
          </p:txBody>
        </p:sp>
      </p:grpSp>
    </p:spTree>
    <p:extLst>
      <p:ext uri="{BB962C8B-B14F-4D97-AF65-F5344CB8AC3E}">
        <p14:creationId xmlns:p14="http://schemas.microsoft.com/office/powerpoint/2010/main" val="1597209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1431</TotalTime>
  <Words>793</Words>
  <Application>Microsoft Office PowerPoint</Application>
  <PresentationFormat>Widescreen</PresentationFormat>
  <Paragraphs>61</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Shrier</dc:creator>
  <cp:lastModifiedBy>S Raju</cp:lastModifiedBy>
  <cp:revision>56</cp:revision>
  <dcterms:created xsi:type="dcterms:W3CDTF">2021-05-11T17:12:16Z</dcterms:created>
  <dcterms:modified xsi:type="dcterms:W3CDTF">2022-06-14T21:51:11Z</dcterms:modified>
</cp:coreProperties>
</file>